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4596" r:id="rId1"/>
  </p:sldMasterIdLst>
  <p:notesMasterIdLst>
    <p:notesMasterId r:id="rId13"/>
  </p:notesMasterIdLst>
  <p:sldIdLst>
    <p:sldId id="256" r:id="rId2"/>
    <p:sldId id="257" r:id="rId3"/>
    <p:sldId id="272" r:id="rId4"/>
    <p:sldId id="265" r:id="rId5"/>
    <p:sldId id="278" r:id="rId6"/>
    <p:sldId id="279" r:id="rId7"/>
    <p:sldId id="280" r:id="rId8"/>
    <p:sldId id="267" r:id="rId9"/>
    <p:sldId id="277" r:id="rId10"/>
    <p:sldId id="275" r:id="rId11"/>
    <p:sldId id="276" r:id="rId12"/>
  </p:sldIdLst>
  <p:sldSz cx="9144000" cy="6858000" type="screen4x3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A2ED23-A7CC-42D7-BCAF-DD42E8922E8D}" type="datetimeFigureOut">
              <a:rPr lang="ko-KR" altLang="en-US" smtClean="0"/>
              <a:pPr/>
              <a:t>2016-05-13</a:t>
            </a:fld>
            <a:endParaRPr lang="ko-KR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57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720" y="4721186"/>
            <a:ext cx="5445760" cy="447270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5838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C3ED74-2EA9-48B4-A2C1-CF1900E65E1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1948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C3ED74-2EA9-48B4-A2C1-CF1900E65E14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9279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altLang="ko-KR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ko-KR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9BC6D-E918-4F3B-8990-F67FE9BB8930}" type="datetime1">
              <a:rPr lang="ko-KR" altLang="en-US" smtClean="0"/>
              <a:pPr/>
              <a:t>2016-05-13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6509344"/>
            <a:ext cx="1066800" cy="329184"/>
          </a:xfrm>
        </p:spPr>
        <p:txBody>
          <a:bodyPr/>
          <a:lstStyle/>
          <a:p>
            <a:fld id="{364138D9-972A-4936-A588-2EF0B733C90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C86F1-F867-45E5-AD1B-8D015F682F94}" type="datetime1">
              <a:rPr lang="ko-KR" altLang="en-US" smtClean="0"/>
              <a:pPr/>
              <a:t>2016-05-13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138D9-972A-4936-A588-2EF0B733C90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altLang="ko-KR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6B2D2-A34C-4DEB-89CF-118E9AEFDD04}" type="datetime1">
              <a:rPr lang="ko-KR" altLang="en-US" smtClean="0"/>
              <a:pPr/>
              <a:t>2016-05-13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138D9-972A-4936-A588-2EF0B733C90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6DB17-B03D-4430-810E-C78469E5AFB0}" type="datetime1">
              <a:rPr lang="ko-KR" altLang="en-US" smtClean="0"/>
              <a:pPr/>
              <a:t>2016-05-13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138D9-972A-4936-A588-2EF0B733C90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2938E-10A8-49EB-989E-CF9B6BD654F7}" type="datetime1">
              <a:rPr lang="ko-KR" altLang="en-US" smtClean="0"/>
              <a:pPr/>
              <a:t>2016-05-13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138D9-972A-4936-A588-2EF0B733C90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9ED43-E1D5-42C5-BE26-6471DE3F999B}" type="datetime1">
              <a:rPr lang="ko-KR" altLang="en-US" smtClean="0"/>
              <a:pPr/>
              <a:t>2016-05-13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138D9-972A-4936-A588-2EF0B733C90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AC5EE-F095-473F-8C2B-4ECDBB118BDE}" type="datetime1">
              <a:rPr lang="ko-KR" altLang="en-US" smtClean="0"/>
              <a:pPr/>
              <a:t>2016-05-13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138D9-972A-4936-A588-2EF0B733C90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altLang="ko-KR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460B9-8473-428B-9F70-5BF2CC71EF23}" type="datetime1">
              <a:rPr lang="ko-KR" altLang="en-US" smtClean="0"/>
              <a:pPr/>
              <a:t>2016-05-13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138D9-972A-4936-A588-2EF0B733C90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altLang="ko-KR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14F11-A13D-45E3-989E-BD3BD3ABADE2}" type="datetime1">
              <a:rPr lang="ko-KR" altLang="en-US" smtClean="0"/>
              <a:pPr/>
              <a:t>2016-05-13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138D9-972A-4936-A588-2EF0B733C90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B4B4A-8F22-4C28-9829-0875FCECC41D}" type="datetime1">
              <a:rPr lang="ko-KR" altLang="en-US" smtClean="0"/>
              <a:pPr/>
              <a:t>2016-05-13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138D9-972A-4936-A588-2EF0B733C90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altLang="ko-KR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D9494-96FC-4880-905F-8C3C0E81E27B}" type="datetime1">
              <a:rPr lang="ko-KR" altLang="en-US" smtClean="0"/>
              <a:pPr/>
              <a:t>2016-05-13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138D9-972A-4936-A588-2EF0B733C90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ko-KR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138BC34E-AAC7-489C-9DA0-CEBC1EDF45D8}" type="datetime1">
              <a:rPr lang="ko-KR" altLang="en-US" smtClean="0"/>
              <a:pPr/>
              <a:t>2016-05-13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67582" y="6528816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364138D9-972A-4936-A588-2EF0B733C907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97" r:id="rId1"/>
    <p:sldLayoutId id="2147484598" r:id="rId2"/>
    <p:sldLayoutId id="2147484599" r:id="rId3"/>
    <p:sldLayoutId id="2147484600" r:id="rId4"/>
    <p:sldLayoutId id="2147484601" r:id="rId5"/>
    <p:sldLayoutId id="2147484602" r:id="rId6"/>
    <p:sldLayoutId id="2147484603" r:id="rId7"/>
    <p:sldLayoutId id="2147484604" r:id="rId8"/>
    <p:sldLayoutId id="2147484605" r:id="rId9"/>
    <p:sldLayoutId id="2147484606" r:id="rId10"/>
    <p:sldLayoutId id="2147484607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1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1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1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1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1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1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1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1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1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1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ko-KR" altLang="en-US" sz="4400" dirty="0" smtClean="0">
                <a:latin typeface="HY수평선M" pitchFamily="18" charset="-127"/>
                <a:ea typeface="HY수평선M" pitchFamily="18" charset="-127"/>
              </a:rPr>
              <a:t>노후소득보장수단으로서의 </a:t>
            </a:r>
            <a:r>
              <a:rPr lang="en-US" altLang="ko-KR" sz="4400" dirty="0" smtClean="0">
                <a:latin typeface="HY수평선M" pitchFamily="18" charset="-127"/>
                <a:ea typeface="HY수평선M" pitchFamily="18" charset="-127"/>
              </a:rPr>
              <a:t/>
            </a:r>
            <a:br>
              <a:rPr lang="en-US" altLang="ko-KR" sz="4400" dirty="0" smtClean="0">
                <a:latin typeface="HY수평선M" pitchFamily="18" charset="-127"/>
                <a:ea typeface="HY수평선M" pitchFamily="18" charset="-127"/>
              </a:rPr>
            </a:br>
            <a:r>
              <a:rPr lang="ko-KR" altLang="en-US" sz="4400" dirty="0" smtClean="0">
                <a:latin typeface="HY수평선M" pitchFamily="18" charset="-127"/>
                <a:ea typeface="HY수평선M" pitchFamily="18" charset="-127"/>
              </a:rPr>
              <a:t>기초연금에 관한 연구 </a:t>
            </a:r>
            <a:endParaRPr lang="ko-KR" altLang="en-US" sz="4400" dirty="0">
              <a:latin typeface="HY수평선M" pitchFamily="18" charset="-127"/>
              <a:ea typeface="HY수평선M" pitchFamily="18" charset="-127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8795" y="5643578"/>
            <a:ext cx="5572164" cy="1224136"/>
          </a:xfrm>
        </p:spPr>
        <p:txBody>
          <a:bodyPr>
            <a:normAutofit/>
          </a:bodyPr>
          <a:lstStyle/>
          <a:p>
            <a:pPr algn="ctr"/>
            <a:r>
              <a:rPr lang="en-US" altLang="ko-KR" sz="2000" dirty="0" smtClean="0">
                <a:latin typeface="HY수평선M" pitchFamily="18" charset="-127"/>
                <a:ea typeface="HY수평선M" pitchFamily="18" charset="-127"/>
              </a:rPr>
              <a:t>2016. 5. 13.</a:t>
            </a:r>
            <a:r>
              <a:rPr lang="ko-KR" altLang="en-US" sz="2000" dirty="0" smtClean="0">
                <a:latin typeface="HY수평선M" pitchFamily="18" charset="-127"/>
                <a:ea typeface="HY수평선M" pitchFamily="18" charset="-127"/>
              </a:rPr>
              <a:t>       </a:t>
            </a:r>
            <a:endParaRPr lang="en-US" altLang="ko-KR" sz="2000" dirty="0" smtClean="0">
              <a:latin typeface="HY수평선M" pitchFamily="18" charset="-127"/>
              <a:ea typeface="HY수평선M" pitchFamily="18" charset="-127"/>
            </a:endParaRPr>
          </a:p>
          <a:p>
            <a:pPr algn="ctr"/>
            <a:r>
              <a:rPr lang="ko-KR" altLang="en-US" sz="2000" dirty="0" smtClean="0">
                <a:latin typeface="HY수평선M" pitchFamily="18" charset="-127"/>
                <a:ea typeface="HY수평선M" pitchFamily="18" charset="-127"/>
              </a:rPr>
              <a:t>고려대학교 </a:t>
            </a:r>
            <a:r>
              <a:rPr lang="ko-KR" altLang="en-US" sz="2000" dirty="0" err="1" smtClean="0">
                <a:latin typeface="HY수평선M" pitchFamily="18" charset="-127"/>
                <a:ea typeface="HY수평선M" pitchFamily="18" charset="-127"/>
              </a:rPr>
              <a:t>산학협력단</a:t>
            </a:r>
            <a:endParaRPr lang="en-US" altLang="ko-KR" sz="2000" dirty="0" smtClean="0">
              <a:latin typeface="HY수평선M" pitchFamily="18" charset="-127"/>
              <a:ea typeface="HY수평선M" pitchFamily="18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40466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수평선M" pitchFamily="18" charset="-127"/>
                <a:ea typeface="HY수평선M" pitchFamily="18" charset="-127"/>
              </a:rPr>
              <a:t>정책연구용역 착수보고회</a:t>
            </a:r>
            <a:endParaRPr lang="en-US" altLang="ko-KR" sz="2000" dirty="0">
              <a:solidFill>
                <a:schemeClr val="tx1">
                  <a:lumMod val="75000"/>
                  <a:lumOff val="25000"/>
                </a:schemeClr>
              </a:solidFill>
              <a:latin typeface="HY수평선M" pitchFamily="18" charset="-127"/>
              <a:ea typeface="HY수평선M" pitchFamily="18" charset="-127"/>
            </a:endParaRPr>
          </a:p>
          <a:p>
            <a:endParaRPr lang="ko-KR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HY수평선M" pitchFamily="18" charset="-127"/>
              <a:ea typeface="HY수평선M" pitchFamily="18" charset="-127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000" dirty="0" smtClean="0"/>
              <a:t>연구배경 및 목적</a:t>
            </a:r>
            <a:endParaRPr lang="ko-KR" altLang="en-US" sz="4000" dirty="0"/>
          </a:p>
        </p:txBody>
      </p:sp>
      <p:sp>
        <p:nvSpPr>
          <p:cNvPr id="4" name="내용 개체 틀 3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120000"/>
              </a:lnSpc>
            </a:pPr>
            <a:r>
              <a:rPr lang="ko-KR" altLang="en-US" sz="3200" dirty="0" smtClean="0"/>
              <a:t>연구배경</a:t>
            </a:r>
            <a:endParaRPr lang="ko-KR" altLang="en-US" sz="3200" dirty="0"/>
          </a:p>
          <a:p>
            <a:pPr marL="720000">
              <a:lnSpc>
                <a:spcPct val="120000"/>
              </a:lnSpc>
            </a:pPr>
            <a:r>
              <a:rPr lang="ko-KR" altLang="en-US" dirty="0" smtClean="0"/>
              <a:t>우리나라 노후소득보장체계는 다층적으로 구성되어 있으며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그 중 </a:t>
            </a:r>
            <a:endParaRPr lang="en-US" altLang="ko-KR" dirty="0" smtClean="0"/>
          </a:p>
          <a:p>
            <a:pPr marL="720000">
              <a:lnSpc>
                <a:spcPct val="120000"/>
              </a:lnSpc>
              <a:buNone/>
            </a:pPr>
            <a:r>
              <a:rPr lang="en-US" altLang="ko-KR" dirty="0" smtClean="0"/>
              <a:t>   </a:t>
            </a:r>
            <a:r>
              <a:rPr lang="ko-KR" altLang="en-US" dirty="0" smtClean="0"/>
              <a:t>공적 노후소득보장제도로 국민연금</a:t>
            </a:r>
            <a:r>
              <a:rPr lang="en-US" altLang="ko-KR" dirty="0" smtClean="0"/>
              <a:t>, </a:t>
            </a:r>
            <a:r>
              <a:rPr lang="ko-KR" altLang="en-US" dirty="0" smtClean="0"/>
              <a:t>기초생활보장</a:t>
            </a:r>
            <a:r>
              <a:rPr lang="en-US" altLang="ko-KR" dirty="0" smtClean="0"/>
              <a:t>, </a:t>
            </a:r>
            <a:r>
              <a:rPr lang="ko-KR" altLang="en-US" dirty="0" smtClean="0"/>
              <a:t>기초연금이 존재함</a:t>
            </a:r>
            <a:endParaRPr lang="ko-KR" altLang="en-US" dirty="0"/>
          </a:p>
          <a:p>
            <a:pPr marL="720000">
              <a:lnSpc>
                <a:spcPct val="120000"/>
              </a:lnSpc>
            </a:pPr>
            <a:r>
              <a:rPr lang="ko-KR" altLang="en-US" dirty="0" smtClean="0"/>
              <a:t>그러나 국민연금의 낮은 보장성과 기초연금제도의 미성숙으로 여전히 </a:t>
            </a:r>
            <a:endParaRPr lang="en-US" altLang="ko-KR" dirty="0" smtClean="0"/>
          </a:p>
          <a:p>
            <a:pPr marL="720000">
              <a:lnSpc>
                <a:spcPct val="120000"/>
              </a:lnSpc>
              <a:buNone/>
            </a:pPr>
            <a:r>
              <a:rPr lang="en-US" altLang="ko-KR" dirty="0" smtClean="0"/>
              <a:t>   </a:t>
            </a:r>
            <a:r>
              <a:rPr lang="ko-KR" altLang="en-US" dirty="0" err="1" smtClean="0"/>
              <a:t>노인빈곤율이</a:t>
            </a:r>
            <a:r>
              <a:rPr lang="ko-KR" altLang="en-US" dirty="0" smtClean="0"/>
              <a:t> 심각한 수준임</a:t>
            </a:r>
            <a:endParaRPr lang="ko-KR" altLang="en-US" dirty="0"/>
          </a:p>
          <a:p>
            <a:pPr marL="720000">
              <a:lnSpc>
                <a:spcPct val="120000"/>
              </a:lnSpc>
            </a:pPr>
            <a:r>
              <a:rPr lang="ko-KR" altLang="en-US" dirty="0" smtClean="0"/>
              <a:t>우리나라의 </a:t>
            </a:r>
            <a:r>
              <a:rPr lang="ko-KR" altLang="en-US" dirty="0" err="1" smtClean="0"/>
              <a:t>고령화속도는</a:t>
            </a:r>
            <a:r>
              <a:rPr lang="ko-KR" altLang="en-US" dirty="0" smtClean="0"/>
              <a:t> 세계에서 가장 빠른 것으로 나타나고 있으며</a:t>
            </a:r>
            <a:r>
              <a:rPr lang="en-US" altLang="ko-KR" dirty="0" smtClean="0"/>
              <a:t>, </a:t>
            </a:r>
          </a:p>
          <a:p>
            <a:pPr marL="720000">
              <a:lnSpc>
                <a:spcPct val="120000"/>
              </a:lnSpc>
              <a:buNone/>
            </a:pPr>
            <a:r>
              <a:rPr lang="en-US" altLang="ko-KR" dirty="0" smtClean="0"/>
              <a:t>   </a:t>
            </a:r>
            <a:r>
              <a:rPr lang="ko-KR" altLang="en-US" dirty="0" smtClean="0"/>
              <a:t>따라서 노후소득보장수단으로서의 실질적 역할을 수행할 수 있고 </a:t>
            </a:r>
            <a:r>
              <a:rPr lang="ko-KR" altLang="en-US" dirty="0" err="1" smtClean="0"/>
              <a:t>지속가능한</a:t>
            </a:r>
            <a:r>
              <a:rPr lang="ko-KR" altLang="en-US" dirty="0" smtClean="0"/>
              <a:t> 제도로서의 기초연금제도의 구축이 필요함</a:t>
            </a:r>
            <a:endParaRPr lang="ko-KR" altLang="en-US" dirty="0"/>
          </a:p>
          <a:p>
            <a:pPr>
              <a:lnSpc>
                <a:spcPct val="120000"/>
              </a:lnSpc>
            </a:pPr>
            <a:endParaRPr lang="ko-KR" altLang="en-US" dirty="0"/>
          </a:p>
          <a:p>
            <a:pPr>
              <a:lnSpc>
                <a:spcPct val="120000"/>
              </a:lnSpc>
            </a:pPr>
            <a:r>
              <a:rPr lang="en-US" altLang="ko-KR" sz="3200" dirty="0" smtClean="0"/>
              <a:t> </a:t>
            </a:r>
            <a:r>
              <a:rPr lang="ko-KR" altLang="en-US" sz="3200" dirty="0"/>
              <a:t>연구목적</a:t>
            </a:r>
          </a:p>
          <a:p>
            <a:pPr marL="720000">
              <a:lnSpc>
                <a:spcPct val="120000"/>
              </a:lnSpc>
            </a:pPr>
            <a:r>
              <a:rPr lang="ko-KR" altLang="en-US" dirty="0" smtClean="0"/>
              <a:t>기초연금제도에 대한 현황검토 및 노후소득보장수단으로서의 </a:t>
            </a:r>
            <a:endParaRPr lang="en-US" altLang="ko-KR" dirty="0" smtClean="0"/>
          </a:p>
          <a:p>
            <a:pPr marL="720000">
              <a:lnSpc>
                <a:spcPct val="120000"/>
              </a:lnSpc>
              <a:buNone/>
            </a:pPr>
            <a:r>
              <a:rPr lang="en-US" altLang="ko-KR" dirty="0" smtClean="0"/>
              <a:t>   </a:t>
            </a:r>
            <a:r>
              <a:rPr lang="ko-KR" altLang="en-US" dirty="0" smtClean="0"/>
              <a:t>적정성 분석</a:t>
            </a:r>
            <a:endParaRPr lang="ko-KR" altLang="en-US" dirty="0"/>
          </a:p>
          <a:p>
            <a:pPr marL="720000">
              <a:lnSpc>
                <a:spcPct val="120000"/>
              </a:lnSpc>
            </a:pPr>
            <a:r>
              <a:rPr lang="ko-KR" altLang="en-US" dirty="0" smtClean="0"/>
              <a:t>기초연금의 노후소득보장수단으로서의 역할강화를 위한 개선방안 제시</a:t>
            </a:r>
            <a:endParaRPr lang="ko-KR" altLang="en-US" dirty="0"/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138D9-972A-4936-A588-2EF0B733C907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연구내용</a:t>
            </a:r>
            <a:endParaRPr lang="ko-KR" altLang="en-US" sz="4000" dirty="0"/>
          </a:p>
        </p:txBody>
      </p:sp>
      <p:sp>
        <p:nvSpPr>
          <p:cNvPr id="17" name="모서리가 둥근 직사각형 16"/>
          <p:cNvSpPr/>
          <p:nvPr/>
        </p:nvSpPr>
        <p:spPr bwMode="auto">
          <a:xfrm>
            <a:off x="323528" y="2186368"/>
            <a:ext cx="649807" cy="3389941"/>
          </a:xfrm>
          <a:prstGeom prst="roundRect">
            <a:avLst>
              <a:gd name="adj" fmla="val 10073"/>
            </a:avLst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15000">
                <a:schemeClr val="accent5">
                  <a:lumMod val="60000"/>
                  <a:lumOff val="40000"/>
                </a:schemeClr>
              </a:gs>
              <a:gs pos="100000">
                <a:schemeClr val="accent5">
                  <a:lumMod val="20000"/>
                  <a:lumOff val="80000"/>
                </a:schemeClr>
              </a:gs>
            </a:gsLst>
            <a:lin ang="13500000" scaled="1"/>
            <a:tileRect/>
          </a:gradFill>
          <a:ln w="12700"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h="381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anchor="ctr"/>
          <a:lstStyle/>
          <a:p>
            <a:pPr marL="36000"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2000" dirty="0" smtClean="0">
                <a:solidFill>
                  <a:schemeClr val="tx1"/>
                </a:solidFill>
                <a:latin typeface="+mn-ea"/>
                <a:cs typeface="Arial" pitchFamily="34" charset="0"/>
              </a:rPr>
              <a:t>현황 및 문제점 분석</a:t>
            </a:r>
            <a:endParaRPr kumimoji="0" lang="ko-KR" altLang="en-US" sz="2000" dirty="0">
              <a:solidFill>
                <a:schemeClr val="tx1"/>
              </a:solidFill>
              <a:latin typeface="+mn-ea"/>
              <a:cs typeface="Arial" pitchFamily="34" charset="0"/>
            </a:endParaRPr>
          </a:p>
        </p:txBody>
      </p:sp>
      <p:sp>
        <p:nvSpPr>
          <p:cNvPr id="23" name="자유형 22"/>
          <p:cNvSpPr/>
          <p:nvPr/>
        </p:nvSpPr>
        <p:spPr>
          <a:xfrm rot="16200000" flipH="1">
            <a:off x="7450387" y="2781251"/>
            <a:ext cx="476159" cy="749462"/>
          </a:xfrm>
          <a:custGeom>
            <a:avLst/>
            <a:gdLst>
              <a:gd name="connsiteX0" fmla="*/ 0 w 5072098"/>
              <a:gd name="connsiteY0" fmla="*/ 655929 h 4286280"/>
              <a:gd name="connsiteX1" fmla="*/ 4025260 w 5072098"/>
              <a:gd name="connsiteY1" fmla="*/ 655929 h 4286280"/>
              <a:gd name="connsiteX2" fmla="*/ 4025260 w 5072098"/>
              <a:gd name="connsiteY2" fmla="*/ 0 h 4286280"/>
              <a:gd name="connsiteX3" fmla="*/ 5072098 w 5072098"/>
              <a:gd name="connsiteY3" fmla="*/ 2143140 h 4286280"/>
              <a:gd name="connsiteX4" fmla="*/ 4025260 w 5072098"/>
              <a:gd name="connsiteY4" fmla="*/ 4286280 h 4286280"/>
              <a:gd name="connsiteX5" fmla="*/ 4025260 w 5072098"/>
              <a:gd name="connsiteY5" fmla="*/ 3630351 h 4286280"/>
              <a:gd name="connsiteX6" fmla="*/ 0 w 5072098"/>
              <a:gd name="connsiteY6" fmla="*/ 3630351 h 4286280"/>
              <a:gd name="connsiteX7" fmla="*/ 0 w 5072098"/>
              <a:gd name="connsiteY7" fmla="*/ 655929 h 4286280"/>
              <a:gd name="connsiteX0" fmla="*/ 0 w 5072098"/>
              <a:gd name="connsiteY0" fmla="*/ 655929 h 4286280"/>
              <a:gd name="connsiteX1" fmla="*/ 4025260 w 5072098"/>
              <a:gd name="connsiteY1" fmla="*/ 655929 h 4286280"/>
              <a:gd name="connsiteX2" fmla="*/ 4025260 w 5072098"/>
              <a:gd name="connsiteY2" fmla="*/ 0 h 4286280"/>
              <a:gd name="connsiteX3" fmla="*/ 5072098 w 5072098"/>
              <a:gd name="connsiteY3" fmla="*/ 2143140 h 4286280"/>
              <a:gd name="connsiteX4" fmla="*/ 4025260 w 5072098"/>
              <a:gd name="connsiteY4" fmla="*/ 4286280 h 4286280"/>
              <a:gd name="connsiteX5" fmla="*/ 4025260 w 5072098"/>
              <a:gd name="connsiteY5" fmla="*/ 3630351 h 4286280"/>
              <a:gd name="connsiteX6" fmla="*/ 0 w 5072098"/>
              <a:gd name="connsiteY6" fmla="*/ 3630351 h 4286280"/>
              <a:gd name="connsiteX7" fmla="*/ 0 w 5072098"/>
              <a:gd name="connsiteY7" fmla="*/ 655929 h 4286280"/>
              <a:gd name="connsiteX0" fmla="*/ 0 w 5072098"/>
              <a:gd name="connsiteY0" fmla="*/ 655929 h 6380690"/>
              <a:gd name="connsiteX1" fmla="*/ 4025260 w 5072098"/>
              <a:gd name="connsiteY1" fmla="*/ 655929 h 6380690"/>
              <a:gd name="connsiteX2" fmla="*/ 4025260 w 5072098"/>
              <a:gd name="connsiteY2" fmla="*/ 0 h 6380690"/>
              <a:gd name="connsiteX3" fmla="*/ 5072098 w 5072098"/>
              <a:gd name="connsiteY3" fmla="*/ 2143140 h 6380690"/>
              <a:gd name="connsiteX4" fmla="*/ 4025260 w 5072098"/>
              <a:gd name="connsiteY4" fmla="*/ 4286280 h 6380690"/>
              <a:gd name="connsiteX5" fmla="*/ 4025260 w 5072098"/>
              <a:gd name="connsiteY5" fmla="*/ 3630351 h 6380690"/>
              <a:gd name="connsiteX6" fmla="*/ 1535885 w 5072098"/>
              <a:gd name="connsiteY6" fmla="*/ 6380690 h 6380690"/>
              <a:gd name="connsiteX7" fmla="*/ 0 w 5072098"/>
              <a:gd name="connsiteY7" fmla="*/ 655929 h 6380690"/>
              <a:gd name="connsiteX0" fmla="*/ 0 w 3632016"/>
              <a:gd name="connsiteY0" fmla="*/ 0 h 8379345"/>
              <a:gd name="connsiteX1" fmla="*/ 2585178 w 3632016"/>
              <a:gd name="connsiteY1" fmla="*/ 2654584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585178 w 3632016"/>
              <a:gd name="connsiteY5" fmla="*/ 5629006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5404 w 3637420"/>
              <a:gd name="connsiteY0" fmla="*/ 1681731 h 10061076"/>
              <a:gd name="connsiteX1" fmla="*/ 2590582 w 3637420"/>
              <a:gd name="connsiteY1" fmla="*/ 4336315 h 10061076"/>
              <a:gd name="connsiteX2" fmla="*/ 2590582 w 3637420"/>
              <a:gd name="connsiteY2" fmla="*/ 3680386 h 10061076"/>
              <a:gd name="connsiteX3" fmla="*/ 3637420 w 3637420"/>
              <a:gd name="connsiteY3" fmla="*/ 5823526 h 10061076"/>
              <a:gd name="connsiteX4" fmla="*/ 2590582 w 3637420"/>
              <a:gd name="connsiteY4" fmla="*/ 7966666 h 10061076"/>
              <a:gd name="connsiteX5" fmla="*/ 2590582 w 3637420"/>
              <a:gd name="connsiteY5" fmla="*/ 7310737 h 10061076"/>
              <a:gd name="connsiteX6" fmla="*/ 101207 w 3637420"/>
              <a:gd name="connsiteY6" fmla="*/ 10061076 h 10061076"/>
              <a:gd name="connsiteX7" fmla="*/ 5404 w 3637420"/>
              <a:gd name="connsiteY7" fmla="*/ 1681731 h 10061076"/>
              <a:gd name="connsiteX0" fmla="*/ 0 w 3632016"/>
              <a:gd name="connsiteY0" fmla="*/ 0 h 8379345"/>
              <a:gd name="connsiteX1" fmla="*/ 2585178 w 3632016"/>
              <a:gd name="connsiteY1" fmla="*/ 2654584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585178 w 3632016"/>
              <a:gd name="connsiteY5" fmla="*/ 5629006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0 w 3632016"/>
              <a:gd name="connsiteY0" fmla="*/ 0 h 8379345"/>
              <a:gd name="connsiteX1" fmla="*/ 2585178 w 3632016"/>
              <a:gd name="connsiteY1" fmla="*/ 2654584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585178 w 3632016"/>
              <a:gd name="connsiteY5" fmla="*/ 5629006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0 w 3632016"/>
              <a:gd name="connsiteY0" fmla="*/ 0 h 8379345"/>
              <a:gd name="connsiteX1" fmla="*/ 2585178 w 3632016"/>
              <a:gd name="connsiteY1" fmla="*/ 2654584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585178 w 3632016"/>
              <a:gd name="connsiteY5" fmla="*/ 5629006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0 w 3632016"/>
              <a:gd name="connsiteY0" fmla="*/ 0 h 8379345"/>
              <a:gd name="connsiteX1" fmla="*/ 2585178 w 3632016"/>
              <a:gd name="connsiteY1" fmla="*/ 2654584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585178 w 3632016"/>
              <a:gd name="connsiteY5" fmla="*/ 5629006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0 w 3632016"/>
              <a:gd name="connsiteY0" fmla="*/ 0 h 9317513"/>
              <a:gd name="connsiteX1" fmla="*/ 2585178 w 3632016"/>
              <a:gd name="connsiteY1" fmla="*/ 2654584 h 9317513"/>
              <a:gd name="connsiteX2" fmla="*/ 2585178 w 3632016"/>
              <a:gd name="connsiteY2" fmla="*/ 1998655 h 9317513"/>
              <a:gd name="connsiteX3" fmla="*/ 3632016 w 3632016"/>
              <a:gd name="connsiteY3" fmla="*/ 4141795 h 9317513"/>
              <a:gd name="connsiteX4" fmla="*/ 2585178 w 3632016"/>
              <a:gd name="connsiteY4" fmla="*/ 6284935 h 9317513"/>
              <a:gd name="connsiteX5" fmla="*/ 2585178 w 3632016"/>
              <a:gd name="connsiteY5" fmla="*/ 5629006 h 9317513"/>
              <a:gd name="connsiteX6" fmla="*/ 95803 w 3632016"/>
              <a:gd name="connsiteY6" fmla="*/ 8379345 h 9317513"/>
              <a:gd name="connsiteX7" fmla="*/ 0 w 3632016"/>
              <a:gd name="connsiteY7" fmla="*/ 0 h 9317513"/>
              <a:gd name="connsiteX0" fmla="*/ 0 w 3632016"/>
              <a:gd name="connsiteY0" fmla="*/ 0 h 8379345"/>
              <a:gd name="connsiteX1" fmla="*/ 2585178 w 3632016"/>
              <a:gd name="connsiteY1" fmla="*/ 2654584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585178 w 3632016"/>
              <a:gd name="connsiteY5" fmla="*/ 5629006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0 w 3632016"/>
              <a:gd name="connsiteY0" fmla="*/ 0 h 8379345"/>
              <a:gd name="connsiteX1" fmla="*/ 2585178 w 3632016"/>
              <a:gd name="connsiteY1" fmla="*/ 2654584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585178 w 3632016"/>
              <a:gd name="connsiteY5" fmla="*/ 5629006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0 w 3632016"/>
              <a:gd name="connsiteY0" fmla="*/ 0 h 8379345"/>
              <a:gd name="connsiteX1" fmla="*/ 2585178 w 3632016"/>
              <a:gd name="connsiteY1" fmla="*/ 2654584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585178 w 3632016"/>
              <a:gd name="connsiteY5" fmla="*/ 5629006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0 w 3632016"/>
              <a:gd name="connsiteY0" fmla="*/ 0 h 8379345"/>
              <a:gd name="connsiteX1" fmla="*/ 2585178 w 3632016"/>
              <a:gd name="connsiteY1" fmla="*/ 2654584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585178 w 3632016"/>
              <a:gd name="connsiteY5" fmla="*/ 5629006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0 w 3632016"/>
              <a:gd name="connsiteY0" fmla="*/ 0 h 8379345"/>
              <a:gd name="connsiteX1" fmla="*/ 2894936 w 3632016"/>
              <a:gd name="connsiteY1" fmla="*/ 3097389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585178 w 3632016"/>
              <a:gd name="connsiteY5" fmla="*/ 5629006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0 w 3632016"/>
              <a:gd name="connsiteY0" fmla="*/ 0 h 8379345"/>
              <a:gd name="connsiteX1" fmla="*/ 2894936 w 3632016"/>
              <a:gd name="connsiteY1" fmla="*/ 3097389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871109 w 3632016"/>
              <a:gd name="connsiteY5" fmla="*/ 5284603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0 w 3555425"/>
              <a:gd name="connsiteY0" fmla="*/ 0 h 8379345"/>
              <a:gd name="connsiteX1" fmla="*/ 2894936 w 3555425"/>
              <a:gd name="connsiteY1" fmla="*/ 3097389 h 8379345"/>
              <a:gd name="connsiteX2" fmla="*/ 2585178 w 3555425"/>
              <a:gd name="connsiteY2" fmla="*/ 1998655 h 8379345"/>
              <a:gd name="connsiteX3" fmla="*/ 3555425 w 3555425"/>
              <a:gd name="connsiteY3" fmla="*/ 4314635 h 8379345"/>
              <a:gd name="connsiteX4" fmla="*/ 2585178 w 3555425"/>
              <a:gd name="connsiteY4" fmla="*/ 6284935 h 8379345"/>
              <a:gd name="connsiteX5" fmla="*/ 2871109 w 3555425"/>
              <a:gd name="connsiteY5" fmla="*/ 5284603 h 8379345"/>
              <a:gd name="connsiteX6" fmla="*/ 95803 w 3555425"/>
              <a:gd name="connsiteY6" fmla="*/ 8379345 h 8379345"/>
              <a:gd name="connsiteX7" fmla="*/ 0 w 3555425"/>
              <a:gd name="connsiteY7" fmla="*/ 0 h 8379345"/>
              <a:gd name="connsiteX0" fmla="*/ 0 w 3607652"/>
              <a:gd name="connsiteY0" fmla="*/ 0 h 8379345"/>
              <a:gd name="connsiteX1" fmla="*/ 2894936 w 3607652"/>
              <a:gd name="connsiteY1" fmla="*/ 3097389 h 8379345"/>
              <a:gd name="connsiteX2" fmla="*/ 2585178 w 3607652"/>
              <a:gd name="connsiteY2" fmla="*/ 1998655 h 8379345"/>
              <a:gd name="connsiteX3" fmla="*/ 3607652 w 3607652"/>
              <a:gd name="connsiteY3" fmla="*/ 4235495 h 8379345"/>
              <a:gd name="connsiteX4" fmla="*/ 2585178 w 3607652"/>
              <a:gd name="connsiteY4" fmla="*/ 6284935 h 8379345"/>
              <a:gd name="connsiteX5" fmla="*/ 2871109 w 3607652"/>
              <a:gd name="connsiteY5" fmla="*/ 5284603 h 8379345"/>
              <a:gd name="connsiteX6" fmla="*/ 95803 w 3607652"/>
              <a:gd name="connsiteY6" fmla="*/ 8379345 h 8379345"/>
              <a:gd name="connsiteX7" fmla="*/ 0 w 3607652"/>
              <a:gd name="connsiteY7" fmla="*/ 0 h 8379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07652" h="8379345">
                <a:moveTo>
                  <a:pt x="0" y="0"/>
                </a:moveTo>
                <a:cubicBezTo>
                  <a:pt x="1203299" y="2071679"/>
                  <a:pt x="2673930" y="3078062"/>
                  <a:pt x="2894936" y="3097389"/>
                </a:cubicBezTo>
                <a:lnTo>
                  <a:pt x="2585178" y="1998655"/>
                </a:lnTo>
                <a:lnTo>
                  <a:pt x="3607652" y="4235495"/>
                </a:lnTo>
                <a:lnTo>
                  <a:pt x="2585178" y="6284935"/>
                </a:lnTo>
                <a:lnTo>
                  <a:pt x="2871109" y="5284603"/>
                </a:lnTo>
                <a:cubicBezTo>
                  <a:pt x="2487754" y="5462765"/>
                  <a:pt x="1638321" y="5700126"/>
                  <a:pt x="95803" y="8379345"/>
                </a:cubicBezTo>
                <a:cubicBezTo>
                  <a:pt x="95803" y="7387871"/>
                  <a:pt x="5404" y="1681731"/>
                  <a:pt x="0" y="0"/>
                </a:cubicBezTo>
                <a:close/>
              </a:path>
            </a:pathLst>
          </a:custGeom>
          <a:gradFill flip="none" rotWithShape="1">
            <a:gsLst>
              <a:gs pos="76000">
                <a:schemeClr val="tx2">
                  <a:lumMod val="60000"/>
                  <a:lumOff val="40000"/>
                </a:schemeClr>
              </a:gs>
              <a:gs pos="34000">
                <a:schemeClr val="tx2">
                  <a:lumMod val="60000"/>
                  <a:lumOff val="40000"/>
                  <a:alpha val="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00" dirty="0">
              <a:solidFill>
                <a:prstClr val="white"/>
              </a:solidFill>
            </a:endParaRPr>
          </a:p>
        </p:txBody>
      </p:sp>
      <p:grpSp>
        <p:nvGrpSpPr>
          <p:cNvPr id="28" name="그룹 27"/>
          <p:cNvGrpSpPr/>
          <p:nvPr/>
        </p:nvGrpSpPr>
        <p:grpSpPr>
          <a:xfrm>
            <a:off x="1658501" y="2186367"/>
            <a:ext cx="2363550" cy="3389942"/>
            <a:chOff x="2042020" y="2348880"/>
            <a:chExt cx="2114291" cy="2612677"/>
          </a:xfrm>
          <a:gradFill>
            <a:gsLst>
              <a:gs pos="0">
                <a:schemeClr val="accent1">
                  <a:lumMod val="75000"/>
                </a:schemeClr>
              </a:gs>
              <a:gs pos="15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13500000" scaled="1"/>
          </a:gradFill>
        </p:grpSpPr>
        <p:sp>
          <p:nvSpPr>
            <p:cNvPr id="24" name="모서리가 둥근 직사각형 23"/>
            <p:cNvSpPr/>
            <p:nvPr/>
          </p:nvSpPr>
          <p:spPr bwMode="auto">
            <a:xfrm>
              <a:off x="2051719" y="2348880"/>
              <a:ext cx="2104591" cy="648073"/>
            </a:xfrm>
            <a:prstGeom prst="roundRect">
              <a:avLst>
                <a:gd name="adj" fmla="val 10073"/>
              </a:avLst>
            </a:prstGeom>
            <a:grpFill/>
            <a:ln w="12700">
              <a:noFill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01600" h="381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anchor="ctr">
              <a:noAutofit/>
            </a:bodyPr>
            <a:lstStyle/>
            <a:p>
              <a:pPr marL="36000"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sz="2000" dirty="0" smtClean="0">
                  <a:solidFill>
                    <a:schemeClr val="tx1"/>
                  </a:solidFill>
                  <a:latin typeface="+mn-ea"/>
                  <a:cs typeface="Arial" pitchFamily="34" charset="0"/>
                </a:rPr>
                <a:t>문헌연구</a:t>
              </a:r>
              <a:endParaRPr kumimoji="0" lang="en-US" altLang="ko-KR" sz="2000" dirty="0" smtClean="0">
                <a:solidFill>
                  <a:schemeClr val="tx1"/>
                </a:solidFill>
                <a:latin typeface="+mn-ea"/>
                <a:cs typeface="Arial" pitchFamily="34" charset="0"/>
              </a:endParaRPr>
            </a:p>
          </p:txBody>
        </p:sp>
        <p:sp>
          <p:nvSpPr>
            <p:cNvPr id="25" name="모서리가 둥근 직사각형 24"/>
            <p:cNvSpPr/>
            <p:nvPr/>
          </p:nvSpPr>
          <p:spPr bwMode="auto">
            <a:xfrm>
              <a:off x="2051720" y="3323824"/>
              <a:ext cx="2104591" cy="648073"/>
            </a:xfrm>
            <a:prstGeom prst="roundRect">
              <a:avLst>
                <a:gd name="adj" fmla="val 10073"/>
              </a:avLst>
            </a:prstGeom>
            <a:grpFill/>
            <a:ln w="12700">
              <a:noFill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01600" h="381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anchor="ctr">
              <a:noAutofit/>
            </a:bodyPr>
            <a:lstStyle/>
            <a:p>
              <a:pPr marL="36000"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sz="2000" dirty="0" smtClean="0">
                  <a:solidFill>
                    <a:schemeClr val="tx1"/>
                  </a:solidFill>
                  <a:latin typeface="+mn-ea"/>
                  <a:cs typeface="Arial" pitchFamily="34" charset="0"/>
                </a:rPr>
                <a:t>사례조사</a:t>
              </a:r>
              <a:endParaRPr kumimoji="0" lang="en-US" altLang="ko-KR" sz="2000" dirty="0" smtClean="0">
                <a:solidFill>
                  <a:schemeClr val="tx1"/>
                </a:solidFill>
                <a:latin typeface="+mn-ea"/>
                <a:cs typeface="Arial" pitchFamily="34" charset="0"/>
              </a:endParaRPr>
            </a:p>
          </p:txBody>
        </p:sp>
        <p:sp>
          <p:nvSpPr>
            <p:cNvPr id="26" name="모서리가 둥근 직사각형 25"/>
            <p:cNvSpPr/>
            <p:nvPr/>
          </p:nvSpPr>
          <p:spPr bwMode="auto">
            <a:xfrm>
              <a:off x="2042020" y="4313484"/>
              <a:ext cx="2104591" cy="648073"/>
            </a:xfrm>
            <a:prstGeom prst="roundRect">
              <a:avLst>
                <a:gd name="adj" fmla="val 10073"/>
              </a:avLst>
            </a:prstGeom>
            <a:grpFill/>
            <a:ln w="12700">
              <a:noFill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01600" h="38100" prst="hardEdg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anchor="ctr">
              <a:noAutofit/>
            </a:bodyPr>
            <a:lstStyle/>
            <a:p>
              <a:pPr marL="36000"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sz="2000" dirty="0" smtClean="0">
                  <a:solidFill>
                    <a:schemeClr val="tx1"/>
                  </a:solidFill>
                  <a:latin typeface="+mn-ea"/>
                  <a:cs typeface="Arial" pitchFamily="34" charset="0"/>
                </a:rPr>
                <a:t>비교연구</a:t>
              </a:r>
              <a:endParaRPr kumimoji="0" lang="en-US" altLang="ko-KR" sz="2000" dirty="0" smtClean="0">
                <a:solidFill>
                  <a:schemeClr val="tx1"/>
                </a:solidFill>
                <a:latin typeface="+mn-ea"/>
                <a:cs typeface="Arial" pitchFamily="34" charset="0"/>
              </a:endParaRPr>
            </a:p>
          </p:txBody>
        </p:sp>
      </p:grpSp>
      <p:sp>
        <p:nvSpPr>
          <p:cNvPr id="29" name="자유형 28"/>
          <p:cNvSpPr/>
          <p:nvPr/>
        </p:nvSpPr>
        <p:spPr>
          <a:xfrm rot="10800000" flipH="1">
            <a:off x="5369657" y="2804489"/>
            <a:ext cx="1017552" cy="2153695"/>
          </a:xfrm>
          <a:custGeom>
            <a:avLst/>
            <a:gdLst>
              <a:gd name="connsiteX0" fmla="*/ 0 w 5072098"/>
              <a:gd name="connsiteY0" fmla="*/ 655929 h 4286280"/>
              <a:gd name="connsiteX1" fmla="*/ 4025260 w 5072098"/>
              <a:gd name="connsiteY1" fmla="*/ 655929 h 4286280"/>
              <a:gd name="connsiteX2" fmla="*/ 4025260 w 5072098"/>
              <a:gd name="connsiteY2" fmla="*/ 0 h 4286280"/>
              <a:gd name="connsiteX3" fmla="*/ 5072098 w 5072098"/>
              <a:gd name="connsiteY3" fmla="*/ 2143140 h 4286280"/>
              <a:gd name="connsiteX4" fmla="*/ 4025260 w 5072098"/>
              <a:gd name="connsiteY4" fmla="*/ 4286280 h 4286280"/>
              <a:gd name="connsiteX5" fmla="*/ 4025260 w 5072098"/>
              <a:gd name="connsiteY5" fmla="*/ 3630351 h 4286280"/>
              <a:gd name="connsiteX6" fmla="*/ 0 w 5072098"/>
              <a:gd name="connsiteY6" fmla="*/ 3630351 h 4286280"/>
              <a:gd name="connsiteX7" fmla="*/ 0 w 5072098"/>
              <a:gd name="connsiteY7" fmla="*/ 655929 h 4286280"/>
              <a:gd name="connsiteX0" fmla="*/ 0 w 5072098"/>
              <a:gd name="connsiteY0" fmla="*/ 655929 h 4286280"/>
              <a:gd name="connsiteX1" fmla="*/ 4025260 w 5072098"/>
              <a:gd name="connsiteY1" fmla="*/ 655929 h 4286280"/>
              <a:gd name="connsiteX2" fmla="*/ 4025260 w 5072098"/>
              <a:gd name="connsiteY2" fmla="*/ 0 h 4286280"/>
              <a:gd name="connsiteX3" fmla="*/ 5072098 w 5072098"/>
              <a:gd name="connsiteY3" fmla="*/ 2143140 h 4286280"/>
              <a:gd name="connsiteX4" fmla="*/ 4025260 w 5072098"/>
              <a:gd name="connsiteY4" fmla="*/ 4286280 h 4286280"/>
              <a:gd name="connsiteX5" fmla="*/ 4025260 w 5072098"/>
              <a:gd name="connsiteY5" fmla="*/ 3630351 h 4286280"/>
              <a:gd name="connsiteX6" fmla="*/ 0 w 5072098"/>
              <a:gd name="connsiteY6" fmla="*/ 3630351 h 4286280"/>
              <a:gd name="connsiteX7" fmla="*/ 0 w 5072098"/>
              <a:gd name="connsiteY7" fmla="*/ 655929 h 4286280"/>
              <a:gd name="connsiteX0" fmla="*/ 0 w 5072098"/>
              <a:gd name="connsiteY0" fmla="*/ 655929 h 6380690"/>
              <a:gd name="connsiteX1" fmla="*/ 4025260 w 5072098"/>
              <a:gd name="connsiteY1" fmla="*/ 655929 h 6380690"/>
              <a:gd name="connsiteX2" fmla="*/ 4025260 w 5072098"/>
              <a:gd name="connsiteY2" fmla="*/ 0 h 6380690"/>
              <a:gd name="connsiteX3" fmla="*/ 5072098 w 5072098"/>
              <a:gd name="connsiteY3" fmla="*/ 2143140 h 6380690"/>
              <a:gd name="connsiteX4" fmla="*/ 4025260 w 5072098"/>
              <a:gd name="connsiteY4" fmla="*/ 4286280 h 6380690"/>
              <a:gd name="connsiteX5" fmla="*/ 4025260 w 5072098"/>
              <a:gd name="connsiteY5" fmla="*/ 3630351 h 6380690"/>
              <a:gd name="connsiteX6" fmla="*/ 1535885 w 5072098"/>
              <a:gd name="connsiteY6" fmla="*/ 6380690 h 6380690"/>
              <a:gd name="connsiteX7" fmla="*/ 0 w 5072098"/>
              <a:gd name="connsiteY7" fmla="*/ 655929 h 6380690"/>
              <a:gd name="connsiteX0" fmla="*/ 0 w 3632016"/>
              <a:gd name="connsiteY0" fmla="*/ 0 h 8379345"/>
              <a:gd name="connsiteX1" fmla="*/ 2585178 w 3632016"/>
              <a:gd name="connsiteY1" fmla="*/ 2654584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585178 w 3632016"/>
              <a:gd name="connsiteY5" fmla="*/ 5629006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5404 w 3637420"/>
              <a:gd name="connsiteY0" fmla="*/ 1681731 h 10061076"/>
              <a:gd name="connsiteX1" fmla="*/ 2590582 w 3637420"/>
              <a:gd name="connsiteY1" fmla="*/ 4336315 h 10061076"/>
              <a:gd name="connsiteX2" fmla="*/ 2590582 w 3637420"/>
              <a:gd name="connsiteY2" fmla="*/ 3680386 h 10061076"/>
              <a:gd name="connsiteX3" fmla="*/ 3637420 w 3637420"/>
              <a:gd name="connsiteY3" fmla="*/ 5823526 h 10061076"/>
              <a:gd name="connsiteX4" fmla="*/ 2590582 w 3637420"/>
              <a:gd name="connsiteY4" fmla="*/ 7966666 h 10061076"/>
              <a:gd name="connsiteX5" fmla="*/ 2590582 w 3637420"/>
              <a:gd name="connsiteY5" fmla="*/ 7310737 h 10061076"/>
              <a:gd name="connsiteX6" fmla="*/ 101207 w 3637420"/>
              <a:gd name="connsiteY6" fmla="*/ 10061076 h 10061076"/>
              <a:gd name="connsiteX7" fmla="*/ 5404 w 3637420"/>
              <a:gd name="connsiteY7" fmla="*/ 1681731 h 10061076"/>
              <a:gd name="connsiteX0" fmla="*/ 0 w 3632016"/>
              <a:gd name="connsiteY0" fmla="*/ 0 h 8379345"/>
              <a:gd name="connsiteX1" fmla="*/ 2585178 w 3632016"/>
              <a:gd name="connsiteY1" fmla="*/ 2654584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585178 w 3632016"/>
              <a:gd name="connsiteY5" fmla="*/ 5629006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0 w 3632016"/>
              <a:gd name="connsiteY0" fmla="*/ 0 h 8379345"/>
              <a:gd name="connsiteX1" fmla="*/ 2585178 w 3632016"/>
              <a:gd name="connsiteY1" fmla="*/ 2654584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585178 w 3632016"/>
              <a:gd name="connsiteY5" fmla="*/ 5629006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0 w 3632016"/>
              <a:gd name="connsiteY0" fmla="*/ 0 h 8379345"/>
              <a:gd name="connsiteX1" fmla="*/ 2585178 w 3632016"/>
              <a:gd name="connsiteY1" fmla="*/ 2654584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585178 w 3632016"/>
              <a:gd name="connsiteY5" fmla="*/ 5629006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0 w 3632016"/>
              <a:gd name="connsiteY0" fmla="*/ 0 h 8379345"/>
              <a:gd name="connsiteX1" fmla="*/ 2585178 w 3632016"/>
              <a:gd name="connsiteY1" fmla="*/ 2654584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585178 w 3632016"/>
              <a:gd name="connsiteY5" fmla="*/ 5629006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0 w 3632016"/>
              <a:gd name="connsiteY0" fmla="*/ 0 h 9317513"/>
              <a:gd name="connsiteX1" fmla="*/ 2585178 w 3632016"/>
              <a:gd name="connsiteY1" fmla="*/ 2654584 h 9317513"/>
              <a:gd name="connsiteX2" fmla="*/ 2585178 w 3632016"/>
              <a:gd name="connsiteY2" fmla="*/ 1998655 h 9317513"/>
              <a:gd name="connsiteX3" fmla="*/ 3632016 w 3632016"/>
              <a:gd name="connsiteY3" fmla="*/ 4141795 h 9317513"/>
              <a:gd name="connsiteX4" fmla="*/ 2585178 w 3632016"/>
              <a:gd name="connsiteY4" fmla="*/ 6284935 h 9317513"/>
              <a:gd name="connsiteX5" fmla="*/ 2585178 w 3632016"/>
              <a:gd name="connsiteY5" fmla="*/ 5629006 h 9317513"/>
              <a:gd name="connsiteX6" fmla="*/ 95803 w 3632016"/>
              <a:gd name="connsiteY6" fmla="*/ 8379345 h 9317513"/>
              <a:gd name="connsiteX7" fmla="*/ 0 w 3632016"/>
              <a:gd name="connsiteY7" fmla="*/ 0 h 9317513"/>
              <a:gd name="connsiteX0" fmla="*/ 0 w 3632016"/>
              <a:gd name="connsiteY0" fmla="*/ 0 h 8379345"/>
              <a:gd name="connsiteX1" fmla="*/ 2585178 w 3632016"/>
              <a:gd name="connsiteY1" fmla="*/ 2654584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585178 w 3632016"/>
              <a:gd name="connsiteY5" fmla="*/ 5629006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0 w 3632016"/>
              <a:gd name="connsiteY0" fmla="*/ 0 h 8379345"/>
              <a:gd name="connsiteX1" fmla="*/ 2585178 w 3632016"/>
              <a:gd name="connsiteY1" fmla="*/ 2654584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585178 w 3632016"/>
              <a:gd name="connsiteY5" fmla="*/ 5629006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0 w 3632016"/>
              <a:gd name="connsiteY0" fmla="*/ 0 h 8379345"/>
              <a:gd name="connsiteX1" fmla="*/ 2585178 w 3632016"/>
              <a:gd name="connsiteY1" fmla="*/ 2654584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585178 w 3632016"/>
              <a:gd name="connsiteY5" fmla="*/ 5629006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0 w 3632016"/>
              <a:gd name="connsiteY0" fmla="*/ 0 h 8379345"/>
              <a:gd name="connsiteX1" fmla="*/ 2585178 w 3632016"/>
              <a:gd name="connsiteY1" fmla="*/ 2654584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585178 w 3632016"/>
              <a:gd name="connsiteY5" fmla="*/ 5629006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0 w 3632016"/>
              <a:gd name="connsiteY0" fmla="*/ 0 h 8379345"/>
              <a:gd name="connsiteX1" fmla="*/ 2894936 w 3632016"/>
              <a:gd name="connsiteY1" fmla="*/ 3097389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585178 w 3632016"/>
              <a:gd name="connsiteY5" fmla="*/ 5629006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0 w 3632016"/>
              <a:gd name="connsiteY0" fmla="*/ 0 h 8379345"/>
              <a:gd name="connsiteX1" fmla="*/ 2894936 w 3632016"/>
              <a:gd name="connsiteY1" fmla="*/ 3097389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871109 w 3632016"/>
              <a:gd name="connsiteY5" fmla="*/ 5284603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0 w 3555425"/>
              <a:gd name="connsiteY0" fmla="*/ 0 h 8379345"/>
              <a:gd name="connsiteX1" fmla="*/ 2894936 w 3555425"/>
              <a:gd name="connsiteY1" fmla="*/ 3097389 h 8379345"/>
              <a:gd name="connsiteX2" fmla="*/ 2585178 w 3555425"/>
              <a:gd name="connsiteY2" fmla="*/ 1998655 h 8379345"/>
              <a:gd name="connsiteX3" fmla="*/ 3555425 w 3555425"/>
              <a:gd name="connsiteY3" fmla="*/ 4314635 h 8379345"/>
              <a:gd name="connsiteX4" fmla="*/ 2585178 w 3555425"/>
              <a:gd name="connsiteY4" fmla="*/ 6284935 h 8379345"/>
              <a:gd name="connsiteX5" fmla="*/ 2871109 w 3555425"/>
              <a:gd name="connsiteY5" fmla="*/ 5284603 h 8379345"/>
              <a:gd name="connsiteX6" fmla="*/ 95803 w 3555425"/>
              <a:gd name="connsiteY6" fmla="*/ 8379345 h 8379345"/>
              <a:gd name="connsiteX7" fmla="*/ 0 w 3555425"/>
              <a:gd name="connsiteY7" fmla="*/ 0 h 8379345"/>
              <a:gd name="connsiteX0" fmla="*/ 0 w 3607652"/>
              <a:gd name="connsiteY0" fmla="*/ 0 h 8379345"/>
              <a:gd name="connsiteX1" fmla="*/ 2894936 w 3607652"/>
              <a:gd name="connsiteY1" fmla="*/ 3097389 h 8379345"/>
              <a:gd name="connsiteX2" fmla="*/ 2585178 w 3607652"/>
              <a:gd name="connsiteY2" fmla="*/ 1998655 h 8379345"/>
              <a:gd name="connsiteX3" fmla="*/ 3607652 w 3607652"/>
              <a:gd name="connsiteY3" fmla="*/ 4235495 h 8379345"/>
              <a:gd name="connsiteX4" fmla="*/ 2585178 w 3607652"/>
              <a:gd name="connsiteY4" fmla="*/ 6284935 h 8379345"/>
              <a:gd name="connsiteX5" fmla="*/ 2871109 w 3607652"/>
              <a:gd name="connsiteY5" fmla="*/ 5284603 h 8379345"/>
              <a:gd name="connsiteX6" fmla="*/ 95803 w 3607652"/>
              <a:gd name="connsiteY6" fmla="*/ 8379345 h 8379345"/>
              <a:gd name="connsiteX7" fmla="*/ 0 w 3607652"/>
              <a:gd name="connsiteY7" fmla="*/ 0 h 8379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07652" h="8379345">
                <a:moveTo>
                  <a:pt x="0" y="0"/>
                </a:moveTo>
                <a:cubicBezTo>
                  <a:pt x="1203299" y="2071679"/>
                  <a:pt x="2673930" y="3078062"/>
                  <a:pt x="2894936" y="3097389"/>
                </a:cubicBezTo>
                <a:lnTo>
                  <a:pt x="2585178" y="1998655"/>
                </a:lnTo>
                <a:lnTo>
                  <a:pt x="3607652" y="4235495"/>
                </a:lnTo>
                <a:lnTo>
                  <a:pt x="2585178" y="6284935"/>
                </a:lnTo>
                <a:lnTo>
                  <a:pt x="2871109" y="5284603"/>
                </a:lnTo>
                <a:cubicBezTo>
                  <a:pt x="2487754" y="5462765"/>
                  <a:pt x="1638321" y="5700126"/>
                  <a:pt x="95803" y="8379345"/>
                </a:cubicBezTo>
                <a:cubicBezTo>
                  <a:pt x="95803" y="7387871"/>
                  <a:pt x="5404" y="1681731"/>
                  <a:pt x="0" y="0"/>
                </a:cubicBezTo>
                <a:close/>
              </a:path>
            </a:pathLst>
          </a:custGeom>
          <a:gradFill flip="none" rotWithShape="1">
            <a:gsLst>
              <a:gs pos="76000">
                <a:schemeClr val="accent1">
                  <a:lumMod val="60000"/>
                  <a:lumOff val="40000"/>
                </a:schemeClr>
              </a:gs>
              <a:gs pos="34000">
                <a:schemeClr val="tx2">
                  <a:lumMod val="60000"/>
                  <a:lumOff val="40000"/>
                  <a:alpha val="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00" dirty="0">
              <a:solidFill>
                <a:prstClr val="white"/>
              </a:solidFill>
            </a:endParaRPr>
          </a:p>
        </p:txBody>
      </p:sp>
      <p:sp>
        <p:nvSpPr>
          <p:cNvPr id="30" name="모서리가 둥근 직사각형 29"/>
          <p:cNvSpPr/>
          <p:nvPr/>
        </p:nvSpPr>
        <p:spPr bwMode="auto">
          <a:xfrm>
            <a:off x="4857731" y="2199298"/>
            <a:ext cx="730756" cy="3389942"/>
          </a:xfrm>
          <a:prstGeom prst="roundRect">
            <a:avLst>
              <a:gd name="adj" fmla="val 10073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5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13500000" scaled="1"/>
          </a:gradFill>
          <a:ln w="12700"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h="381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anchor="ctr">
            <a:noAutofit/>
          </a:bodyPr>
          <a:lstStyle/>
          <a:p>
            <a:pPr marL="36000"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2000" dirty="0" smtClean="0">
                <a:solidFill>
                  <a:schemeClr val="tx1"/>
                </a:solidFill>
                <a:latin typeface="+mn-ea"/>
                <a:cs typeface="Arial" pitchFamily="34" charset="0"/>
              </a:rPr>
              <a:t>개선방안</a:t>
            </a:r>
            <a:endParaRPr kumimoji="0" lang="ko-KR" altLang="en-US" sz="2000" dirty="0">
              <a:solidFill>
                <a:schemeClr val="tx1"/>
              </a:solidFill>
              <a:latin typeface="+mn-ea"/>
              <a:cs typeface="Arial" pitchFamily="34" charset="0"/>
            </a:endParaRPr>
          </a:p>
        </p:txBody>
      </p:sp>
      <p:sp>
        <p:nvSpPr>
          <p:cNvPr id="32" name="자유형 31"/>
          <p:cNvSpPr/>
          <p:nvPr/>
        </p:nvSpPr>
        <p:spPr>
          <a:xfrm rot="10800000" flipH="1">
            <a:off x="666468" y="2723494"/>
            <a:ext cx="889622" cy="2296594"/>
          </a:xfrm>
          <a:custGeom>
            <a:avLst/>
            <a:gdLst>
              <a:gd name="connsiteX0" fmla="*/ 0 w 5072098"/>
              <a:gd name="connsiteY0" fmla="*/ 655929 h 4286280"/>
              <a:gd name="connsiteX1" fmla="*/ 4025260 w 5072098"/>
              <a:gd name="connsiteY1" fmla="*/ 655929 h 4286280"/>
              <a:gd name="connsiteX2" fmla="*/ 4025260 w 5072098"/>
              <a:gd name="connsiteY2" fmla="*/ 0 h 4286280"/>
              <a:gd name="connsiteX3" fmla="*/ 5072098 w 5072098"/>
              <a:gd name="connsiteY3" fmla="*/ 2143140 h 4286280"/>
              <a:gd name="connsiteX4" fmla="*/ 4025260 w 5072098"/>
              <a:gd name="connsiteY4" fmla="*/ 4286280 h 4286280"/>
              <a:gd name="connsiteX5" fmla="*/ 4025260 w 5072098"/>
              <a:gd name="connsiteY5" fmla="*/ 3630351 h 4286280"/>
              <a:gd name="connsiteX6" fmla="*/ 0 w 5072098"/>
              <a:gd name="connsiteY6" fmla="*/ 3630351 h 4286280"/>
              <a:gd name="connsiteX7" fmla="*/ 0 w 5072098"/>
              <a:gd name="connsiteY7" fmla="*/ 655929 h 4286280"/>
              <a:gd name="connsiteX0" fmla="*/ 0 w 5072098"/>
              <a:gd name="connsiteY0" fmla="*/ 655929 h 4286280"/>
              <a:gd name="connsiteX1" fmla="*/ 4025260 w 5072098"/>
              <a:gd name="connsiteY1" fmla="*/ 655929 h 4286280"/>
              <a:gd name="connsiteX2" fmla="*/ 4025260 w 5072098"/>
              <a:gd name="connsiteY2" fmla="*/ 0 h 4286280"/>
              <a:gd name="connsiteX3" fmla="*/ 5072098 w 5072098"/>
              <a:gd name="connsiteY3" fmla="*/ 2143140 h 4286280"/>
              <a:gd name="connsiteX4" fmla="*/ 4025260 w 5072098"/>
              <a:gd name="connsiteY4" fmla="*/ 4286280 h 4286280"/>
              <a:gd name="connsiteX5" fmla="*/ 4025260 w 5072098"/>
              <a:gd name="connsiteY5" fmla="*/ 3630351 h 4286280"/>
              <a:gd name="connsiteX6" fmla="*/ 0 w 5072098"/>
              <a:gd name="connsiteY6" fmla="*/ 3630351 h 4286280"/>
              <a:gd name="connsiteX7" fmla="*/ 0 w 5072098"/>
              <a:gd name="connsiteY7" fmla="*/ 655929 h 4286280"/>
              <a:gd name="connsiteX0" fmla="*/ 0 w 5072098"/>
              <a:gd name="connsiteY0" fmla="*/ 655929 h 6380690"/>
              <a:gd name="connsiteX1" fmla="*/ 4025260 w 5072098"/>
              <a:gd name="connsiteY1" fmla="*/ 655929 h 6380690"/>
              <a:gd name="connsiteX2" fmla="*/ 4025260 w 5072098"/>
              <a:gd name="connsiteY2" fmla="*/ 0 h 6380690"/>
              <a:gd name="connsiteX3" fmla="*/ 5072098 w 5072098"/>
              <a:gd name="connsiteY3" fmla="*/ 2143140 h 6380690"/>
              <a:gd name="connsiteX4" fmla="*/ 4025260 w 5072098"/>
              <a:gd name="connsiteY4" fmla="*/ 4286280 h 6380690"/>
              <a:gd name="connsiteX5" fmla="*/ 4025260 w 5072098"/>
              <a:gd name="connsiteY5" fmla="*/ 3630351 h 6380690"/>
              <a:gd name="connsiteX6" fmla="*/ 1535885 w 5072098"/>
              <a:gd name="connsiteY6" fmla="*/ 6380690 h 6380690"/>
              <a:gd name="connsiteX7" fmla="*/ 0 w 5072098"/>
              <a:gd name="connsiteY7" fmla="*/ 655929 h 6380690"/>
              <a:gd name="connsiteX0" fmla="*/ 0 w 3632016"/>
              <a:gd name="connsiteY0" fmla="*/ 0 h 8379345"/>
              <a:gd name="connsiteX1" fmla="*/ 2585178 w 3632016"/>
              <a:gd name="connsiteY1" fmla="*/ 2654584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585178 w 3632016"/>
              <a:gd name="connsiteY5" fmla="*/ 5629006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5404 w 3637420"/>
              <a:gd name="connsiteY0" fmla="*/ 1681731 h 10061076"/>
              <a:gd name="connsiteX1" fmla="*/ 2590582 w 3637420"/>
              <a:gd name="connsiteY1" fmla="*/ 4336315 h 10061076"/>
              <a:gd name="connsiteX2" fmla="*/ 2590582 w 3637420"/>
              <a:gd name="connsiteY2" fmla="*/ 3680386 h 10061076"/>
              <a:gd name="connsiteX3" fmla="*/ 3637420 w 3637420"/>
              <a:gd name="connsiteY3" fmla="*/ 5823526 h 10061076"/>
              <a:gd name="connsiteX4" fmla="*/ 2590582 w 3637420"/>
              <a:gd name="connsiteY4" fmla="*/ 7966666 h 10061076"/>
              <a:gd name="connsiteX5" fmla="*/ 2590582 w 3637420"/>
              <a:gd name="connsiteY5" fmla="*/ 7310737 h 10061076"/>
              <a:gd name="connsiteX6" fmla="*/ 101207 w 3637420"/>
              <a:gd name="connsiteY6" fmla="*/ 10061076 h 10061076"/>
              <a:gd name="connsiteX7" fmla="*/ 5404 w 3637420"/>
              <a:gd name="connsiteY7" fmla="*/ 1681731 h 10061076"/>
              <a:gd name="connsiteX0" fmla="*/ 0 w 3632016"/>
              <a:gd name="connsiteY0" fmla="*/ 0 h 8379345"/>
              <a:gd name="connsiteX1" fmla="*/ 2585178 w 3632016"/>
              <a:gd name="connsiteY1" fmla="*/ 2654584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585178 w 3632016"/>
              <a:gd name="connsiteY5" fmla="*/ 5629006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0 w 3632016"/>
              <a:gd name="connsiteY0" fmla="*/ 0 h 8379345"/>
              <a:gd name="connsiteX1" fmla="*/ 2585178 w 3632016"/>
              <a:gd name="connsiteY1" fmla="*/ 2654584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585178 w 3632016"/>
              <a:gd name="connsiteY5" fmla="*/ 5629006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0 w 3632016"/>
              <a:gd name="connsiteY0" fmla="*/ 0 h 8379345"/>
              <a:gd name="connsiteX1" fmla="*/ 2585178 w 3632016"/>
              <a:gd name="connsiteY1" fmla="*/ 2654584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585178 w 3632016"/>
              <a:gd name="connsiteY5" fmla="*/ 5629006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0 w 3632016"/>
              <a:gd name="connsiteY0" fmla="*/ 0 h 8379345"/>
              <a:gd name="connsiteX1" fmla="*/ 2585178 w 3632016"/>
              <a:gd name="connsiteY1" fmla="*/ 2654584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585178 w 3632016"/>
              <a:gd name="connsiteY5" fmla="*/ 5629006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0 w 3632016"/>
              <a:gd name="connsiteY0" fmla="*/ 0 h 9317513"/>
              <a:gd name="connsiteX1" fmla="*/ 2585178 w 3632016"/>
              <a:gd name="connsiteY1" fmla="*/ 2654584 h 9317513"/>
              <a:gd name="connsiteX2" fmla="*/ 2585178 w 3632016"/>
              <a:gd name="connsiteY2" fmla="*/ 1998655 h 9317513"/>
              <a:gd name="connsiteX3" fmla="*/ 3632016 w 3632016"/>
              <a:gd name="connsiteY3" fmla="*/ 4141795 h 9317513"/>
              <a:gd name="connsiteX4" fmla="*/ 2585178 w 3632016"/>
              <a:gd name="connsiteY4" fmla="*/ 6284935 h 9317513"/>
              <a:gd name="connsiteX5" fmla="*/ 2585178 w 3632016"/>
              <a:gd name="connsiteY5" fmla="*/ 5629006 h 9317513"/>
              <a:gd name="connsiteX6" fmla="*/ 95803 w 3632016"/>
              <a:gd name="connsiteY6" fmla="*/ 8379345 h 9317513"/>
              <a:gd name="connsiteX7" fmla="*/ 0 w 3632016"/>
              <a:gd name="connsiteY7" fmla="*/ 0 h 9317513"/>
              <a:gd name="connsiteX0" fmla="*/ 0 w 3632016"/>
              <a:gd name="connsiteY0" fmla="*/ 0 h 8379345"/>
              <a:gd name="connsiteX1" fmla="*/ 2585178 w 3632016"/>
              <a:gd name="connsiteY1" fmla="*/ 2654584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585178 w 3632016"/>
              <a:gd name="connsiteY5" fmla="*/ 5629006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0 w 3632016"/>
              <a:gd name="connsiteY0" fmla="*/ 0 h 8379345"/>
              <a:gd name="connsiteX1" fmla="*/ 2585178 w 3632016"/>
              <a:gd name="connsiteY1" fmla="*/ 2654584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585178 w 3632016"/>
              <a:gd name="connsiteY5" fmla="*/ 5629006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0 w 3632016"/>
              <a:gd name="connsiteY0" fmla="*/ 0 h 8379345"/>
              <a:gd name="connsiteX1" fmla="*/ 2585178 w 3632016"/>
              <a:gd name="connsiteY1" fmla="*/ 2654584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585178 w 3632016"/>
              <a:gd name="connsiteY5" fmla="*/ 5629006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0 w 3632016"/>
              <a:gd name="connsiteY0" fmla="*/ 0 h 8379345"/>
              <a:gd name="connsiteX1" fmla="*/ 2585178 w 3632016"/>
              <a:gd name="connsiteY1" fmla="*/ 2654584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585178 w 3632016"/>
              <a:gd name="connsiteY5" fmla="*/ 5629006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0 w 3632016"/>
              <a:gd name="connsiteY0" fmla="*/ 0 h 8379345"/>
              <a:gd name="connsiteX1" fmla="*/ 2894936 w 3632016"/>
              <a:gd name="connsiteY1" fmla="*/ 3097389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585178 w 3632016"/>
              <a:gd name="connsiteY5" fmla="*/ 5629006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0 w 3632016"/>
              <a:gd name="connsiteY0" fmla="*/ 0 h 8379345"/>
              <a:gd name="connsiteX1" fmla="*/ 2894936 w 3632016"/>
              <a:gd name="connsiteY1" fmla="*/ 3097389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871109 w 3632016"/>
              <a:gd name="connsiteY5" fmla="*/ 5284603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0 w 3555425"/>
              <a:gd name="connsiteY0" fmla="*/ 0 h 8379345"/>
              <a:gd name="connsiteX1" fmla="*/ 2894936 w 3555425"/>
              <a:gd name="connsiteY1" fmla="*/ 3097389 h 8379345"/>
              <a:gd name="connsiteX2" fmla="*/ 2585178 w 3555425"/>
              <a:gd name="connsiteY2" fmla="*/ 1998655 h 8379345"/>
              <a:gd name="connsiteX3" fmla="*/ 3555425 w 3555425"/>
              <a:gd name="connsiteY3" fmla="*/ 4314635 h 8379345"/>
              <a:gd name="connsiteX4" fmla="*/ 2585178 w 3555425"/>
              <a:gd name="connsiteY4" fmla="*/ 6284935 h 8379345"/>
              <a:gd name="connsiteX5" fmla="*/ 2871109 w 3555425"/>
              <a:gd name="connsiteY5" fmla="*/ 5284603 h 8379345"/>
              <a:gd name="connsiteX6" fmla="*/ 95803 w 3555425"/>
              <a:gd name="connsiteY6" fmla="*/ 8379345 h 8379345"/>
              <a:gd name="connsiteX7" fmla="*/ 0 w 3555425"/>
              <a:gd name="connsiteY7" fmla="*/ 0 h 8379345"/>
              <a:gd name="connsiteX0" fmla="*/ 0 w 3607652"/>
              <a:gd name="connsiteY0" fmla="*/ 0 h 8379345"/>
              <a:gd name="connsiteX1" fmla="*/ 2894936 w 3607652"/>
              <a:gd name="connsiteY1" fmla="*/ 3097389 h 8379345"/>
              <a:gd name="connsiteX2" fmla="*/ 2585178 w 3607652"/>
              <a:gd name="connsiteY2" fmla="*/ 1998655 h 8379345"/>
              <a:gd name="connsiteX3" fmla="*/ 3607652 w 3607652"/>
              <a:gd name="connsiteY3" fmla="*/ 4235495 h 8379345"/>
              <a:gd name="connsiteX4" fmla="*/ 2585178 w 3607652"/>
              <a:gd name="connsiteY4" fmla="*/ 6284935 h 8379345"/>
              <a:gd name="connsiteX5" fmla="*/ 2871109 w 3607652"/>
              <a:gd name="connsiteY5" fmla="*/ 5284603 h 8379345"/>
              <a:gd name="connsiteX6" fmla="*/ 95803 w 3607652"/>
              <a:gd name="connsiteY6" fmla="*/ 8379345 h 8379345"/>
              <a:gd name="connsiteX7" fmla="*/ 0 w 3607652"/>
              <a:gd name="connsiteY7" fmla="*/ 0 h 8379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07652" h="8379345">
                <a:moveTo>
                  <a:pt x="0" y="0"/>
                </a:moveTo>
                <a:cubicBezTo>
                  <a:pt x="1203299" y="2071679"/>
                  <a:pt x="2673930" y="3078062"/>
                  <a:pt x="2894936" y="3097389"/>
                </a:cubicBezTo>
                <a:lnTo>
                  <a:pt x="2585178" y="1998655"/>
                </a:lnTo>
                <a:lnTo>
                  <a:pt x="3607652" y="4235495"/>
                </a:lnTo>
                <a:lnTo>
                  <a:pt x="2585178" y="6284935"/>
                </a:lnTo>
                <a:lnTo>
                  <a:pt x="2871109" y="5284603"/>
                </a:lnTo>
                <a:cubicBezTo>
                  <a:pt x="2487754" y="5462765"/>
                  <a:pt x="1638321" y="5700126"/>
                  <a:pt x="95803" y="8379345"/>
                </a:cubicBezTo>
                <a:cubicBezTo>
                  <a:pt x="95803" y="7387871"/>
                  <a:pt x="5404" y="1681731"/>
                  <a:pt x="0" y="0"/>
                </a:cubicBezTo>
                <a:close/>
              </a:path>
            </a:pathLst>
          </a:custGeom>
          <a:gradFill flip="none" rotWithShape="1">
            <a:gsLst>
              <a:gs pos="76000">
                <a:schemeClr val="accent5">
                  <a:lumMod val="60000"/>
                  <a:lumOff val="40000"/>
                </a:schemeClr>
              </a:gs>
              <a:gs pos="34000">
                <a:schemeClr val="tx2">
                  <a:lumMod val="60000"/>
                  <a:lumOff val="40000"/>
                  <a:alpha val="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00" dirty="0">
              <a:solidFill>
                <a:prstClr val="white"/>
              </a:solidFill>
            </a:endParaRPr>
          </a:p>
        </p:txBody>
      </p:sp>
      <p:sp>
        <p:nvSpPr>
          <p:cNvPr id="33" name="자유형 32"/>
          <p:cNvSpPr/>
          <p:nvPr/>
        </p:nvSpPr>
        <p:spPr>
          <a:xfrm rot="10800000" flipH="1">
            <a:off x="3857486" y="2733042"/>
            <a:ext cx="889622" cy="2296594"/>
          </a:xfrm>
          <a:custGeom>
            <a:avLst/>
            <a:gdLst>
              <a:gd name="connsiteX0" fmla="*/ 0 w 5072098"/>
              <a:gd name="connsiteY0" fmla="*/ 655929 h 4286280"/>
              <a:gd name="connsiteX1" fmla="*/ 4025260 w 5072098"/>
              <a:gd name="connsiteY1" fmla="*/ 655929 h 4286280"/>
              <a:gd name="connsiteX2" fmla="*/ 4025260 w 5072098"/>
              <a:gd name="connsiteY2" fmla="*/ 0 h 4286280"/>
              <a:gd name="connsiteX3" fmla="*/ 5072098 w 5072098"/>
              <a:gd name="connsiteY3" fmla="*/ 2143140 h 4286280"/>
              <a:gd name="connsiteX4" fmla="*/ 4025260 w 5072098"/>
              <a:gd name="connsiteY4" fmla="*/ 4286280 h 4286280"/>
              <a:gd name="connsiteX5" fmla="*/ 4025260 w 5072098"/>
              <a:gd name="connsiteY5" fmla="*/ 3630351 h 4286280"/>
              <a:gd name="connsiteX6" fmla="*/ 0 w 5072098"/>
              <a:gd name="connsiteY6" fmla="*/ 3630351 h 4286280"/>
              <a:gd name="connsiteX7" fmla="*/ 0 w 5072098"/>
              <a:gd name="connsiteY7" fmla="*/ 655929 h 4286280"/>
              <a:gd name="connsiteX0" fmla="*/ 0 w 5072098"/>
              <a:gd name="connsiteY0" fmla="*/ 655929 h 4286280"/>
              <a:gd name="connsiteX1" fmla="*/ 4025260 w 5072098"/>
              <a:gd name="connsiteY1" fmla="*/ 655929 h 4286280"/>
              <a:gd name="connsiteX2" fmla="*/ 4025260 w 5072098"/>
              <a:gd name="connsiteY2" fmla="*/ 0 h 4286280"/>
              <a:gd name="connsiteX3" fmla="*/ 5072098 w 5072098"/>
              <a:gd name="connsiteY3" fmla="*/ 2143140 h 4286280"/>
              <a:gd name="connsiteX4" fmla="*/ 4025260 w 5072098"/>
              <a:gd name="connsiteY4" fmla="*/ 4286280 h 4286280"/>
              <a:gd name="connsiteX5" fmla="*/ 4025260 w 5072098"/>
              <a:gd name="connsiteY5" fmla="*/ 3630351 h 4286280"/>
              <a:gd name="connsiteX6" fmla="*/ 0 w 5072098"/>
              <a:gd name="connsiteY6" fmla="*/ 3630351 h 4286280"/>
              <a:gd name="connsiteX7" fmla="*/ 0 w 5072098"/>
              <a:gd name="connsiteY7" fmla="*/ 655929 h 4286280"/>
              <a:gd name="connsiteX0" fmla="*/ 0 w 5072098"/>
              <a:gd name="connsiteY0" fmla="*/ 655929 h 6380690"/>
              <a:gd name="connsiteX1" fmla="*/ 4025260 w 5072098"/>
              <a:gd name="connsiteY1" fmla="*/ 655929 h 6380690"/>
              <a:gd name="connsiteX2" fmla="*/ 4025260 w 5072098"/>
              <a:gd name="connsiteY2" fmla="*/ 0 h 6380690"/>
              <a:gd name="connsiteX3" fmla="*/ 5072098 w 5072098"/>
              <a:gd name="connsiteY3" fmla="*/ 2143140 h 6380690"/>
              <a:gd name="connsiteX4" fmla="*/ 4025260 w 5072098"/>
              <a:gd name="connsiteY4" fmla="*/ 4286280 h 6380690"/>
              <a:gd name="connsiteX5" fmla="*/ 4025260 w 5072098"/>
              <a:gd name="connsiteY5" fmla="*/ 3630351 h 6380690"/>
              <a:gd name="connsiteX6" fmla="*/ 1535885 w 5072098"/>
              <a:gd name="connsiteY6" fmla="*/ 6380690 h 6380690"/>
              <a:gd name="connsiteX7" fmla="*/ 0 w 5072098"/>
              <a:gd name="connsiteY7" fmla="*/ 655929 h 6380690"/>
              <a:gd name="connsiteX0" fmla="*/ 0 w 3632016"/>
              <a:gd name="connsiteY0" fmla="*/ 0 h 8379345"/>
              <a:gd name="connsiteX1" fmla="*/ 2585178 w 3632016"/>
              <a:gd name="connsiteY1" fmla="*/ 2654584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585178 w 3632016"/>
              <a:gd name="connsiteY5" fmla="*/ 5629006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5404 w 3637420"/>
              <a:gd name="connsiteY0" fmla="*/ 1681731 h 10061076"/>
              <a:gd name="connsiteX1" fmla="*/ 2590582 w 3637420"/>
              <a:gd name="connsiteY1" fmla="*/ 4336315 h 10061076"/>
              <a:gd name="connsiteX2" fmla="*/ 2590582 w 3637420"/>
              <a:gd name="connsiteY2" fmla="*/ 3680386 h 10061076"/>
              <a:gd name="connsiteX3" fmla="*/ 3637420 w 3637420"/>
              <a:gd name="connsiteY3" fmla="*/ 5823526 h 10061076"/>
              <a:gd name="connsiteX4" fmla="*/ 2590582 w 3637420"/>
              <a:gd name="connsiteY4" fmla="*/ 7966666 h 10061076"/>
              <a:gd name="connsiteX5" fmla="*/ 2590582 w 3637420"/>
              <a:gd name="connsiteY5" fmla="*/ 7310737 h 10061076"/>
              <a:gd name="connsiteX6" fmla="*/ 101207 w 3637420"/>
              <a:gd name="connsiteY6" fmla="*/ 10061076 h 10061076"/>
              <a:gd name="connsiteX7" fmla="*/ 5404 w 3637420"/>
              <a:gd name="connsiteY7" fmla="*/ 1681731 h 10061076"/>
              <a:gd name="connsiteX0" fmla="*/ 0 w 3632016"/>
              <a:gd name="connsiteY0" fmla="*/ 0 h 8379345"/>
              <a:gd name="connsiteX1" fmla="*/ 2585178 w 3632016"/>
              <a:gd name="connsiteY1" fmla="*/ 2654584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585178 w 3632016"/>
              <a:gd name="connsiteY5" fmla="*/ 5629006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0 w 3632016"/>
              <a:gd name="connsiteY0" fmla="*/ 0 h 8379345"/>
              <a:gd name="connsiteX1" fmla="*/ 2585178 w 3632016"/>
              <a:gd name="connsiteY1" fmla="*/ 2654584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585178 w 3632016"/>
              <a:gd name="connsiteY5" fmla="*/ 5629006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0 w 3632016"/>
              <a:gd name="connsiteY0" fmla="*/ 0 h 8379345"/>
              <a:gd name="connsiteX1" fmla="*/ 2585178 w 3632016"/>
              <a:gd name="connsiteY1" fmla="*/ 2654584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585178 w 3632016"/>
              <a:gd name="connsiteY5" fmla="*/ 5629006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0 w 3632016"/>
              <a:gd name="connsiteY0" fmla="*/ 0 h 8379345"/>
              <a:gd name="connsiteX1" fmla="*/ 2585178 w 3632016"/>
              <a:gd name="connsiteY1" fmla="*/ 2654584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585178 w 3632016"/>
              <a:gd name="connsiteY5" fmla="*/ 5629006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0 w 3632016"/>
              <a:gd name="connsiteY0" fmla="*/ 0 h 9317513"/>
              <a:gd name="connsiteX1" fmla="*/ 2585178 w 3632016"/>
              <a:gd name="connsiteY1" fmla="*/ 2654584 h 9317513"/>
              <a:gd name="connsiteX2" fmla="*/ 2585178 w 3632016"/>
              <a:gd name="connsiteY2" fmla="*/ 1998655 h 9317513"/>
              <a:gd name="connsiteX3" fmla="*/ 3632016 w 3632016"/>
              <a:gd name="connsiteY3" fmla="*/ 4141795 h 9317513"/>
              <a:gd name="connsiteX4" fmla="*/ 2585178 w 3632016"/>
              <a:gd name="connsiteY4" fmla="*/ 6284935 h 9317513"/>
              <a:gd name="connsiteX5" fmla="*/ 2585178 w 3632016"/>
              <a:gd name="connsiteY5" fmla="*/ 5629006 h 9317513"/>
              <a:gd name="connsiteX6" fmla="*/ 95803 w 3632016"/>
              <a:gd name="connsiteY6" fmla="*/ 8379345 h 9317513"/>
              <a:gd name="connsiteX7" fmla="*/ 0 w 3632016"/>
              <a:gd name="connsiteY7" fmla="*/ 0 h 9317513"/>
              <a:gd name="connsiteX0" fmla="*/ 0 w 3632016"/>
              <a:gd name="connsiteY0" fmla="*/ 0 h 8379345"/>
              <a:gd name="connsiteX1" fmla="*/ 2585178 w 3632016"/>
              <a:gd name="connsiteY1" fmla="*/ 2654584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585178 w 3632016"/>
              <a:gd name="connsiteY5" fmla="*/ 5629006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0 w 3632016"/>
              <a:gd name="connsiteY0" fmla="*/ 0 h 8379345"/>
              <a:gd name="connsiteX1" fmla="*/ 2585178 w 3632016"/>
              <a:gd name="connsiteY1" fmla="*/ 2654584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585178 w 3632016"/>
              <a:gd name="connsiteY5" fmla="*/ 5629006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0 w 3632016"/>
              <a:gd name="connsiteY0" fmla="*/ 0 h 8379345"/>
              <a:gd name="connsiteX1" fmla="*/ 2585178 w 3632016"/>
              <a:gd name="connsiteY1" fmla="*/ 2654584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585178 w 3632016"/>
              <a:gd name="connsiteY5" fmla="*/ 5629006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0 w 3632016"/>
              <a:gd name="connsiteY0" fmla="*/ 0 h 8379345"/>
              <a:gd name="connsiteX1" fmla="*/ 2585178 w 3632016"/>
              <a:gd name="connsiteY1" fmla="*/ 2654584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585178 w 3632016"/>
              <a:gd name="connsiteY5" fmla="*/ 5629006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0 w 3632016"/>
              <a:gd name="connsiteY0" fmla="*/ 0 h 8379345"/>
              <a:gd name="connsiteX1" fmla="*/ 2894936 w 3632016"/>
              <a:gd name="connsiteY1" fmla="*/ 3097389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585178 w 3632016"/>
              <a:gd name="connsiteY5" fmla="*/ 5629006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0 w 3632016"/>
              <a:gd name="connsiteY0" fmla="*/ 0 h 8379345"/>
              <a:gd name="connsiteX1" fmla="*/ 2894936 w 3632016"/>
              <a:gd name="connsiteY1" fmla="*/ 3097389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871109 w 3632016"/>
              <a:gd name="connsiteY5" fmla="*/ 5284603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0 w 3555425"/>
              <a:gd name="connsiteY0" fmla="*/ 0 h 8379345"/>
              <a:gd name="connsiteX1" fmla="*/ 2894936 w 3555425"/>
              <a:gd name="connsiteY1" fmla="*/ 3097389 h 8379345"/>
              <a:gd name="connsiteX2" fmla="*/ 2585178 w 3555425"/>
              <a:gd name="connsiteY2" fmla="*/ 1998655 h 8379345"/>
              <a:gd name="connsiteX3" fmla="*/ 3555425 w 3555425"/>
              <a:gd name="connsiteY3" fmla="*/ 4314635 h 8379345"/>
              <a:gd name="connsiteX4" fmla="*/ 2585178 w 3555425"/>
              <a:gd name="connsiteY4" fmla="*/ 6284935 h 8379345"/>
              <a:gd name="connsiteX5" fmla="*/ 2871109 w 3555425"/>
              <a:gd name="connsiteY5" fmla="*/ 5284603 h 8379345"/>
              <a:gd name="connsiteX6" fmla="*/ 95803 w 3555425"/>
              <a:gd name="connsiteY6" fmla="*/ 8379345 h 8379345"/>
              <a:gd name="connsiteX7" fmla="*/ 0 w 3555425"/>
              <a:gd name="connsiteY7" fmla="*/ 0 h 8379345"/>
              <a:gd name="connsiteX0" fmla="*/ 0 w 3607652"/>
              <a:gd name="connsiteY0" fmla="*/ 0 h 8379345"/>
              <a:gd name="connsiteX1" fmla="*/ 2894936 w 3607652"/>
              <a:gd name="connsiteY1" fmla="*/ 3097389 h 8379345"/>
              <a:gd name="connsiteX2" fmla="*/ 2585178 w 3607652"/>
              <a:gd name="connsiteY2" fmla="*/ 1998655 h 8379345"/>
              <a:gd name="connsiteX3" fmla="*/ 3607652 w 3607652"/>
              <a:gd name="connsiteY3" fmla="*/ 4235495 h 8379345"/>
              <a:gd name="connsiteX4" fmla="*/ 2585178 w 3607652"/>
              <a:gd name="connsiteY4" fmla="*/ 6284935 h 8379345"/>
              <a:gd name="connsiteX5" fmla="*/ 2871109 w 3607652"/>
              <a:gd name="connsiteY5" fmla="*/ 5284603 h 8379345"/>
              <a:gd name="connsiteX6" fmla="*/ 95803 w 3607652"/>
              <a:gd name="connsiteY6" fmla="*/ 8379345 h 8379345"/>
              <a:gd name="connsiteX7" fmla="*/ 0 w 3607652"/>
              <a:gd name="connsiteY7" fmla="*/ 0 h 8379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07652" h="8379345">
                <a:moveTo>
                  <a:pt x="0" y="0"/>
                </a:moveTo>
                <a:cubicBezTo>
                  <a:pt x="1203299" y="2071679"/>
                  <a:pt x="2673930" y="3078062"/>
                  <a:pt x="2894936" y="3097389"/>
                </a:cubicBezTo>
                <a:lnTo>
                  <a:pt x="2585178" y="1998655"/>
                </a:lnTo>
                <a:lnTo>
                  <a:pt x="3607652" y="4235495"/>
                </a:lnTo>
                <a:lnTo>
                  <a:pt x="2585178" y="6284935"/>
                </a:lnTo>
                <a:lnTo>
                  <a:pt x="2871109" y="5284603"/>
                </a:lnTo>
                <a:cubicBezTo>
                  <a:pt x="2487754" y="5462765"/>
                  <a:pt x="1638321" y="5700126"/>
                  <a:pt x="95803" y="8379345"/>
                </a:cubicBezTo>
                <a:cubicBezTo>
                  <a:pt x="95803" y="7387871"/>
                  <a:pt x="5404" y="1681731"/>
                  <a:pt x="0" y="0"/>
                </a:cubicBezTo>
                <a:close/>
              </a:path>
            </a:pathLst>
          </a:custGeom>
          <a:gradFill flip="none" rotWithShape="1">
            <a:gsLst>
              <a:gs pos="76000">
                <a:schemeClr val="accent1">
                  <a:lumMod val="60000"/>
                  <a:lumOff val="40000"/>
                </a:schemeClr>
              </a:gs>
              <a:gs pos="34000">
                <a:schemeClr val="tx2">
                  <a:lumMod val="60000"/>
                  <a:lumOff val="40000"/>
                  <a:alpha val="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00" dirty="0">
              <a:solidFill>
                <a:prstClr val="white"/>
              </a:solidFill>
            </a:endParaRPr>
          </a:p>
        </p:txBody>
      </p:sp>
      <p:sp>
        <p:nvSpPr>
          <p:cNvPr id="34" name="모서리가 둥근 직사각형 33"/>
          <p:cNvSpPr/>
          <p:nvPr/>
        </p:nvSpPr>
        <p:spPr bwMode="auto">
          <a:xfrm>
            <a:off x="6539774" y="3451355"/>
            <a:ext cx="2352706" cy="840874"/>
          </a:xfrm>
          <a:prstGeom prst="roundRect">
            <a:avLst>
              <a:gd name="adj" fmla="val 10073"/>
            </a:avLst>
          </a:prstGeom>
          <a:gradFill>
            <a:gsLst>
              <a:gs pos="0">
                <a:schemeClr val="accent6">
                  <a:lumMod val="75000"/>
                </a:schemeClr>
              </a:gs>
              <a:gs pos="15000">
                <a:schemeClr val="accent6">
                  <a:lumMod val="60000"/>
                  <a:lumOff val="40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  <a:lin ang="13500000" scaled="1"/>
          </a:gradFill>
          <a:ln w="12700"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h="381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anchor="ctr">
            <a:noAutofit/>
          </a:bodyPr>
          <a:lstStyle/>
          <a:p>
            <a:pPr marL="360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dirty="0" smtClean="0">
                <a:solidFill>
                  <a:schemeClr val="tx1"/>
                </a:solidFill>
                <a:latin typeface="+mn-ea"/>
                <a:cs typeface="Arial" pitchFamily="34" charset="0"/>
              </a:rPr>
              <a:t>노후소득보장수단으로서의 역할 </a:t>
            </a:r>
            <a:endParaRPr kumimoji="0" lang="en-US" altLang="ko-KR" sz="2000" dirty="0" smtClean="0">
              <a:solidFill>
                <a:schemeClr val="tx1"/>
              </a:solidFill>
              <a:latin typeface="+mn-ea"/>
              <a:cs typeface="Arial" pitchFamily="34" charset="0"/>
            </a:endParaRPr>
          </a:p>
          <a:p>
            <a:pPr marL="360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dirty="0" smtClean="0">
                <a:solidFill>
                  <a:schemeClr val="tx1"/>
                </a:solidFill>
                <a:latin typeface="+mn-ea"/>
                <a:cs typeface="Arial" pitchFamily="34" charset="0"/>
              </a:rPr>
              <a:t>강화</a:t>
            </a:r>
            <a:endParaRPr kumimoji="0" lang="ko-KR" altLang="en-US" sz="2000" dirty="0">
              <a:solidFill>
                <a:schemeClr val="tx1"/>
              </a:solidFill>
              <a:latin typeface="+mn-ea"/>
              <a:cs typeface="Arial" pitchFamily="34" charset="0"/>
            </a:endParaRPr>
          </a:p>
        </p:txBody>
      </p:sp>
      <p:sp>
        <p:nvSpPr>
          <p:cNvPr id="35" name="자유형 34"/>
          <p:cNvSpPr/>
          <p:nvPr/>
        </p:nvSpPr>
        <p:spPr>
          <a:xfrm rot="5400000" flipH="1">
            <a:off x="7478045" y="4179141"/>
            <a:ext cx="476159" cy="749462"/>
          </a:xfrm>
          <a:custGeom>
            <a:avLst/>
            <a:gdLst>
              <a:gd name="connsiteX0" fmla="*/ 0 w 5072098"/>
              <a:gd name="connsiteY0" fmla="*/ 655929 h 4286280"/>
              <a:gd name="connsiteX1" fmla="*/ 4025260 w 5072098"/>
              <a:gd name="connsiteY1" fmla="*/ 655929 h 4286280"/>
              <a:gd name="connsiteX2" fmla="*/ 4025260 w 5072098"/>
              <a:gd name="connsiteY2" fmla="*/ 0 h 4286280"/>
              <a:gd name="connsiteX3" fmla="*/ 5072098 w 5072098"/>
              <a:gd name="connsiteY3" fmla="*/ 2143140 h 4286280"/>
              <a:gd name="connsiteX4" fmla="*/ 4025260 w 5072098"/>
              <a:gd name="connsiteY4" fmla="*/ 4286280 h 4286280"/>
              <a:gd name="connsiteX5" fmla="*/ 4025260 w 5072098"/>
              <a:gd name="connsiteY5" fmla="*/ 3630351 h 4286280"/>
              <a:gd name="connsiteX6" fmla="*/ 0 w 5072098"/>
              <a:gd name="connsiteY6" fmla="*/ 3630351 h 4286280"/>
              <a:gd name="connsiteX7" fmla="*/ 0 w 5072098"/>
              <a:gd name="connsiteY7" fmla="*/ 655929 h 4286280"/>
              <a:gd name="connsiteX0" fmla="*/ 0 w 5072098"/>
              <a:gd name="connsiteY0" fmla="*/ 655929 h 4286280"/>
              <a:gd name="connsiteX1" fmla="*/ 4025260 w 5072098"/>
              <a:gd name="connsiteY1" fmla="*/ 655929 h 4286280"/>
              <a:gd name="connsiteX2" fmla="*/ 4025260 w 5072098"/>
              <a:gd name="connsiteY2" fmla="*/ 0 h 4286280"/>
              <a:gd name="connsiteX3" fmla="*/ 5072098 w 5072098"/>
              <a:gd name="connsiteY3" fmla="*/ 2143140 h 4286280"/>
              <a:gd name="connsiteX4" fmla="*/ 4025260 w 5072098"/>
              <a:gd name="connsiteY4" fmla="*/ 4286280 h 4286280"/>
              <a:gd name="connsiteX5" fmla="*/ 4025260 w 5072098"/>
              <a:gd name="connsiteY5" fmla="*/ 3630351 h 4286280"/>
              <a:gd name="connsiteX6" fmla="*/ 0 w 5072098"/>
              <a:gd name="connsiteY6" fmla="*/ 3630351 h 4286280"/>
              <a:gd name="connsiteX7" fmla="*/ 0 w 5072098"/>
              <a:gd name="connsiteY7" fmla="*/ 655929 h 4286280"/>
              <a:gd name="connsiteX0" fmla="*/ 0 w 5072098"/>
              <a:gd name="connsiteY0" fmla="*/ 655929 h 6380690"/>
              <a:gd name="connsiteX1" fmla="*/ 4025260 w 5072098"/>
              <a:gd name="connsiteY1" fmla="*/ 655929 h 6380690"/>
              <a:gd name="connsiteX2" fmla="*/ 4025260 w 5072098"/>
              <a:gd name="connsiteY2" fmla="*/ 0 h 6380690"/>
              <a:gd name="connsiteX3" fmla="*/ 5072098 w 5072098"/>
              <a:gd name="connsiteY3" fmla="*/ 2143140 h 6380690"/>
              <a:gd name="connsiteX4" fmla="*/ 4025260 w 5072098"/>
              <a:gd name="connsiteY4" fmla="*/ 4286280 h 6380690"/>
              <a:gd name="connsiteX5" fmla="*/ 4025260 w 5072098"/>
              <a:gd name="connsiteY5" fmla="*/ 3630351 h 6380690"/>
              <a:gd name="connsiteX6" fmla="*/ 1535885 w 5072098"/>
              <a:gd name="connsiteY6" fmla="*/ 6380690 h 6380690"/>
              <a:gd name="connsiteX7" fmla="*/ 0 w 5072098"/>
              <a:gd name="connsiteY7" fmla="*/ 655929 h 6380690"/>
              <a:gd name="connsiteX0" fmla="*/ 0 w 3632016"/>
              <a:gd name="connsiteY0" fmla="*/ 0 h 8379345"/>
              <a:gd name="connsiteX1" fmla="*/ 2585178 w 3632016"/>
              <a:gd name="connsiteY1" fmla="*/ 2654584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585178 w 3632016"/>
              <a:gd name="connsiteY5" fmla="*/ 5629006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5404 w 3637420"/>
              <a:gd name="connsiteY0" fmla="*/ 1681731 h 10061076"/>
              <a:gd name="connsiteX1" fmla="*/ 2590582 w 3637420"/>
              <a:gd name="connsiteY1" fmla="*/ 4336315 h 10061076"/>
              <a:gd name="connsiteX2" fmla="*/ 2590582 w 3637420"/>
              <a:gd name="connsiteY2" fmla="*/ 3680386 h 10061076"/>
              <a:gd name="connsiteX3" fmla="*/ 3637420 w 3637420"/>
              <a:gd name="connsiteY3" fmla="*/ 5823526 h 10061076"/>
              <a:gd name="connsiteX4" fmla="*/ 2590582 w 3637420"/>
              <a:gd name="connsiteY4" fmla="*/ 7966666 h 10061076"/>
              <a:gd name="connsiteX5" fmla="*/ 2590582 w 3637420"/>
              <a:gd name="connsiteY5" fmla="*/ 7310737 h 10061076"/>
              <a:gd name="connsiteX6" fmla="*/ 101207 w 3637420"/>
              <a:gd name="connsiteY6" fmla="*/ 10061076 h 10061076"/>
              <a:gd name="connsiteX7" fmla="*/ 5404 w 3637420"/>
              <a:gd name="connsiteY7" fmla="*/ 1681731 h 10061076"/>
              <a:gd name="connsiteX0" fmla="*/ 0 w 3632016"/>
              <a:gd name="connsiteY0" fmla="*/ 0 h 8379345"/>
              <a:gd name="connsiteX1" fmla="*/ 2585178 w 3632016"/>
              <a:gd name="connsiteY1" fmla="*/ 2654584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585178 w 3632016"/>
              <a:gd name="connsiteY5" fmla="*/ 5629006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0 w 3632016"/>
              <a:gd name="connsiteY0" fmla="*/ 0 h 8379345"/>
              <a:gd name="connsiteX1" fmla="*/ 2585178 w 3632016"/>
              <a:gd name="connsiteY1" fmla="*/ 2654584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585178 w 3632016"/>
              <a:gd name="connsiteY5" fmla="*/ 5629006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0 w 3632016"/>
              <a:gd name="connsiteY0" fmla="*/ 0 h 8379345"/>
              <a:gd name="connsiteX1" fmla="*/ 2585178 w 3632016"/>
              <a:gd name="connsiteY1" fmla="*/ 2654584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585178 w 3632016"/>
              <a:gd name="connsiteY5" fmla="*/ 5629006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0 w 3632016"/>
              <a:gd name="connsiteY0" fmla="*/ 0 h 8379345"/>
              <a:gd name="connsiteX1" fmla="*/ 2585178 w 3632016"/>
              <a:gd name="connsiteY1" fmla="*/ 2654584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585178 w 3632016"/>
              <a:gd name="connsiteY5" fmla="*/ 5629006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0 w 3632016"/>
              <a:gd name="connsiteY0" fmla="*/ 0 h 9317513"/>
              <a:gd name="connsiteX1" fmla="*/ 2585178 w 3632016"/>
              <a:gd name="connsiteY1" fmla="*/ 2654584 h 9317513"/>
              <a:gd name="connsiteX2" fmla="*/ 2585178 w 3632016"/>
              <a:gd name="connsiteY2" fmla="*/ 1998655 h 9317513"/>
              <a:gd name="connsiteX3" fmla="*/ 3632016 w 3632016"/>
              <a:gd name="connsiteY3" fmla="*/ 4141795 h 9317513"/>
              <a:gd name="connsiteX4" fmla="*/ 2585178 w 3632016"/>
              <a:gd name="connsiteY4" fmla="*/ 6284935 h 9317513"/>
              <a:gd name="connsiteX5" fmla="*/ 2585178 w 3632016"/>
              <a:gd name="connsiteY5" fmla="*/ 5629006 h 9317513"/>
              <a:gd name="connsiteX6" fmla="*/ 95803 w 3632016"/>
              <a:gd name="connsiteY6" fmla="*/ 8379345 h 9317513"/>
              <a:gd name="connsiteX7" fmla="*/ 0 w 3632016"/>
              <a:gd name="connsiteY7" fmla="*/ 0 h 9317513"/>
              <a:gd name="connsiteX0" fmla="*/ 0 w 3632016"/>
              <a:gd name="connsiteY0" fmla="*/ 0 h 8379345"/>
              <a:gd name="connsiteX1" fmla="*/ 2585178 w 3632016"/>
              <a:gd name="connsiteY1" fmla="*/ 2654584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585178 w 3632016"/>
              <a:gd name="connsiteY5" fmla="*/ 5629006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0 w 3632016"/>
              <a:gd name="connsiteY0" fmla="*/ 0 h 8379345"/>
              <a:gd name="connsiteX1" fmla="*/ 2585178 w 3632016"/>
              <a:gd name="connsiteY1" fmla="*/ 2654584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585178 w 3632016"/>
              <a:gd name="connsiteY5" fmla="*/ 5629006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0 w 3632016"/>
              <a:gd name="connsiteY0" fmla="*/ 0 h 8379345"/>
              <a:gd name="connsiteX1" fmla="*/ 2585178 w 3632016"/>
              <a:gd name="connsiteY1" fmla="*/ 2654584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585178 w 3632016"/>
              <a:gd name="connsiteY5" fmla="*/ 5629006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0 w 3632016"/>
              <a:gd name="connsiteY0" fmla="*/ 0 h 8379345"/>
              <a:gd name="connsiteX1" fmla="*/ 2585178 w 3632016"/>
              <a:gd name="connsiteY1" fmla="*/ 2654584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585178 w 3632016"/>
              <a:gd name="connsiteY5" fmla="*/ 5629006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0 w 3632016"/>
              <a:gd name="connsiteY0" fmla="*/ 0 h 8379345"/>
              <a:gd name="connsiteX1" fmla="*/ 2894936 w 3632016"/>
              <a:gd name="connsiteY1" fmla="*/ 3097389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585178 w 3632016"/>
              <a:gd name="connsiteY5" fmla="*/ 5629006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0 w 3632016"/>
              <a:gd name="connsiteY0" fmla="*/ 0 h 8379345"/>
              <a:gd name="connsiteX1" fmla="*/ 2894936 w 3632016"/>
              <a:gd name="connsiteY1" fmla="*/ 3097389 h 8379345"/>
              <a:gd name="connsiteX2" fmla="*/ 2585178 w 3632016"/>
              <a:gd name="connsiteY2" fmla="*/ 1998655 h 8379345"/>
              <a:gd name="connsiteX3" fmla="*/ 3632016 w 3632016"/>
              <a:gd name="connsiteY3" fmla="*/ 4141795 h 8379345"/>
              <a:gd name="connsiteX4" fmla="*/ 2585178 w 3632016"/>
              <a:gd name="connsiteY4" fmla="*/ 6284935 h 8379345"/>
              <a:gd name="connsiteX5" fmla="*/ 2871109 w 3632016"/>
              <a:gd name="connsiteY5" fmla="*/ 5284603 h 8379345"/>
              <a:gd name="connsiteX6" fmla="*/ 95803 w 3632016"/>
              <a:gd name="connsiteY6" fmla="*/ 8379345 h 8379345"/>
              <a:gd name="connsiteX7" fmla="*/ 0 w 3632016"/>
              <a:gd name="connsiteY7" fmla="*/ 0 h 8379345"/>
              <a:gd name="connsiteX0" fmla="*/ 0 w 3555425"/>
              <a:gd name="connsiteY0" fmla="*/ 0 h 8379345"/>
              <a:gd name="connsiteX1" fmla="*/ 2894936 w 3555425"/>
              <a:gd name="connsiteY1" fmla="*/ 3097389 h 8379345"/>
              <a:gd name="connsiteX2" fmla="*/ 2585178 w 3555425"/>
              <a:gd name="connsiteY2" fmla="*/ 1998655 h 8379345"/>
              <a:gd name="connsiteX3" fmla="*/ 3555425 w 3555425"/>
              <a:gd name="connsiteY3" fmla="*/ 4314635 h 8379345"/>
              <a:gd name="connsiteX4" fmla="*/ 2585178 w 3555425"/>
              <a:gd name="connsiteY4" fmla="*/ 6284935 h 8379345"/>
              <a:gd name="connsiteX5" fmla="*/ 2871109 w 3555425"/>
              <a:gd name="connsiteY5" fmla="*/ 5284603 h 8379345"/>
              <a:gd name="connsiteX6" fmla="*/ 95803 w 3555425"/>
              <a:gd name="connsiteY6" fmla="*/ 8379345 h 8379345"/>
              <a:gd name="connsiteX7" fmla="*/ 0 w 3555425"/>
              <a:gd name="connsiteY7" fmla="*/ 0 h 8379345"/>
              <a:gd name="connsiteX0" fmla="*/ 0 w 3607652"/>
              <a:gd name="connsiteY0" fmla="*/ 0 h 8379345"/>
              <a:gd name="connsiteX1" fmla="*/ 2894936 w 3607652"/>
              <a:gd name="connsiteY1" fmla="*/ 3097389 h 8379345"/>
              <a:gd name="connsiteX2" fmla="*/ 2585178 w 3607652"/>
              <a:gd name="connsiteY2" fmla="*/ 1998655 h 8379345"/>
              <a:gd name="connsiteX3" fmla="*/ 3607652 w 3607652"/>
              <a:gd name="connsiteY3" fmla="*/ 4235495 h 8379345"/>
              <a:gd name="connsiteX4" fmla="*/ 2585178 w 3607652"/>
              <a:gd name="connsiteY4" fmla="*/ 6284935 h 8379345"/>
              <a:gd name="connsiteX5" fmla="*/ 2871109 w 3607652"/>
              <a:gd name="connsiteY5" fmla="*/ 5284603 h 8379345"/>
              <a:gd name="connsiteX6" fmla="*/ 95803 w 3607652"/>
              <a:gd name="connsiteY6" fmla="*/ 8379345 h 8379345"/>
              <a:gd name="connsiteX7" fmla="*/ 0 w 3607652"/>
              <a:gd name="connsiteY7" fmla="*/ 0 h 8379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07652" h="8379345">
                <a:moveTo>
                  <a:pt x="0" y="0"/>
                </a:moveTo>
                <a:cubicBezTo>
                  <a:pt x="1203299" y="2071679"/>
                  <a:pt x="2673930" y="3078062"/>
                  <a:pt x="2894936" y="3097389"/>
                </a:cubicBezTo>
                <a:lnTo>
                  <a:pt x="2585178" y="1998655"/>
                </a:lnTo>
                <a:lnTo>
                  <a:pt x="3607652" y="4235495"/>
                </a:lnTo>
                <a:lnTo>
                  <a:pt x="2585178" y="6284935"/>
                </a:lnTo>
                <a:lnTo>
                  <a:pt x="2871109" y="5284603"/>
                </a:lnTo>
                <a:cubicBezTo>
                  <a:pt x="2487754" y="5462765"/>
                  <a:pt x="1638321" y="5700126"/>
                  <a:pt x="95803" y="8379345"/>
                </a:cubicBezTo>
                <a:cubicBezTo>
                  <a:pt x="95803" y="7387871"/>
                  <a:pt x="5404" y="1681731"/>
                  <a:pt x="0" y="0"/>
                </a:cubicBezTo>
                <a:close/>
              </a:path>
            </a:pathLst>
          </a:custGeom>
          <a:gradFill flip="none" rotWithShape="1">
            <a:gsLst>
              <a:gs pos="76000">
                <a:schemeClr val="tx2">
                  <a:lumMod val="60000"/>
                  <a:lumOff val="40000"/>
                </a:schemeClr>
              </a:gs>
              <a:gs pos="34000">
                <a:schemeClr val="tx2">
                  <a:lumMod val="60000"/>
                  <a:lumOff val="40000"/>
                  <a:alpha val="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00" dirty="0">
              <a:solidFill>
                <a:prstClr val="white"/>
              </a:solidFill>
            </a:endParaRPr>
          </a:p>
        </p:txBody>
      </p:sp>
      <p:sp>
        <p:nvSpPr>
          <p:cNvPr id="36" name="모서리가 둥근 직사각형 35"/>
          <p:cNvSpPr/>
          <p:nvPr/>
        </p:nvSpPr>
        <p:spPr bwMode="auto">
          <a:xfrm>
            <a:off x="6512111" y="2186368"/>
            <a:ext cx="2352706" cy="840874"/>
          </a:xfrm>
          <a:prstGeom prst="roundRect">
            <a:avLst>
              <a:gd name="adj" fmla="val 10073"/>
            </a:avLst>
          </a:prstGeom>
          <a:gradFill>
            <a:gsLst>
              <a:gs pos="0">
                <a:schemeClr val="bg2">
                  <a:lumMod val="50000"/>
                </a:schemeClr>
              </a:gs>
              <a:gs pos="15000">
                <a:schemeClr val="bg2">
                  <a:lumMod val="75000"/>
                </a:schemeClr>
              </a:gs>
              <a:gs pos="100000">
                <a:schemeClr val="bg2"/>
              </a:gs>
            </a:gsLst>
            <a:lin ang="13500000" scaled="1"/>
          </a:gradFill>
          <a:ln w="12700"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h="381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anchor="ctr">
            <a:noAutofit/>
          </a:bodyPr>
          <a:lstStyle/>
          <a:p>
            <a:pPr marL="360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2000" dirty="0" smtClean="0">
                <a:solidFill>
                  <a:schemeClr val="tx1"/>
                </a:solidFill>
                <a:latin typeface="+mn-ea"/>
                <a:cs typeface="Arial" pitchFamily="34" charset="0"/>
              </a:rPr>
              <a:t>지속가능성</a:t>
            </a:r>
            <a:endParaRPr lang="en-US" altLang="ko-KR" sz="2000" dirty="0" smtClean="0">
              <a:solidFill>
                <a:schemeClr val="tx1"/>
              </a:solidFill>
              <a:latin typeface="+mn-ea"/>
              <a:cs typeface="Arial" pitchFamily="34" charset="0"/>
            </a:endParaRPr>
          </a:p>
        </p:txBody>
      </p:sp>
      <p:sp>
        <p:nvSpPr>
          <p:cNvPr id="38" name="모서리가 둥근 직사각형 37"/>
          <p:cNvSpPr/>
          <p:nvPr/>
        </p:nvSpPr>
        <p:spPr bwMode="auto">
          <a:xfrm>
            <a:off x="6512110" y="4735436"/>
            <a:ext cx="2352706" cy="840874"/>
          </a:xfrm>
          <a:prstGeom prst="roundRect">
            <a:avLst>
              <a:gd name="adj" fmla="val 10073"/>
            </a:avLst>
          </a:prstGeom>
          <a:gradFill>
            <a:gsLst>
              <a:gs pos="0">
                <a:schemeClr val="bg2">
                  <a:lumMod val="50000"/>
                </a:schemeClr>
              </a:gs>
              <a:gs pos="15000">
                <a:schemeClr val="bg2">
                  <a:lumMod val="75000"/>
                </a:schemeClr>
              </a:gs>
              <a:gs pos="100000">
                <a:schemeClr val="bg2"/>
              </a:gs>
            </a:gsLst>
            <a:lin ang="13500000" scaled="1"/>
          </a:gradFill>
          <a:ln w="12700"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h="381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anchor="ctr">
            <a:noAutofit/>
          </a:bodyPr>
          <a:lstStyle/>
          <a:p>
            <a:pPr marL="360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dirty="0" smtClean="0">
                <a:solidFill>
                  <a:schemeClr val="tx1"/>
                </a:solidFill>
                <a:latin typeface="+mn-ea"/>
                <a:cs typeface="Arial" pitchFamily="34" charset="0"/>
              </a:rPr>
              <a:t>시민의 기대</a:t>
            </a:r>
            <a:endParaRPr kumimoji="0" lang="ko-KR" altLang="en-US" sz="2000" dirty="0">
              <a:solidFill>
                <a:schemeClr val="tx1"/>
              </a:solidFill>
              <a:latin typeface="+mn-ea"/>
              <a:cs typeface="Arial" pitchFamily="34" charset="0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138D9-972A-4936-A588-2EF0B733C907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0217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3" grpId="0" animBg="1"/>
      <p:bldP spid="29" grpId="0" animBg="1"/>
      <p:bldP spid="30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000" dirty="0" smtClean="0"/>
              <a:t>기초연금제도의 현황</a:t>
            </a:r>
            <a:endParaRPr lang="ko-KR" alt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ko-KR" altLang="en-US" sz="2600" dirty="0" smtClean="0"/>
              <a:t>현행 기초연금은 만</a:t>
            </a:r>
            <a:r>
              <a:rPr lang="en-US" altLang="ko-KR" sz="2600" dirty="0" smtClean="0"/>
              <a:t>65</a:t>
            </a:r>
            <a:r>
              <a:rPr lang="ko-KR" altLang="en-US" sz="2600" dirty="0" smtClean="0"/>
              <a:t>세 이상 소득 하위 </a:t>
            </a:r>
            <a:r>
              <a:rPr lang="en-US" altLang="ko-KR" sz="2600" dirty="0" smtClean="0"/>
              <a:t>70%</a:t>
            </a:r>
            <a:r>
              <a:rPr lang="ko-KR" altLang="en-US" sz="2600" dirty="0" smtClean="0"/>
              <a:t>를 대상으로 </a:t>
            </a:r>
            <a:r>
              <a:rPr lang="ko-KR" altLang="en-US" sz="2600" dirty="0" err="1" smtClean="0"/>
              <a:t>국민연금수급액</a:t>
            </a:r>
            <a:r>
              <a:rPr lang="ko-KR" altLang="en-US" sz="2600" dirty="0" smtClean="0"/>
              <a:t> 및 가입기간과 연계하여 </a:t>
            </a:r>
            <a:r>
              <a:rPr lang="ko-KR" altLang="en-US" sz="2600" dirty="0" err="1" smtClean="0"/>
              <a:t>차등지급됨</a:t>
            </a:r>
            <a:endParaRPr lang="en-US" altLang="ko-KR" sz="2600" dirty="0" smtClean="0"/>
          </a:p>
          <a:p>
            <a:endParaRPr lang="en-US" altLang="ko-KR" sz="2600" dirty="0" smtClean="0"/>
          </a:p>
          <a:p>
            <a:r>
              <a:rPr lang="ko-KR" altLang="en-US" sz="2600" dirty="0" err="1" smtClean="0"/>
              <a:t>기초연금액</a:t>
            </a:r>
            <a:r>
              <a:rPr lang="ko-KR" altLang="en-US" sz="2600" dirty="0" smtClean="0"/>
              <a:t> 산정</a:t>
            </a:r>
            <a:r>
              <a:rPr lang="en-US" altLang="ko-KR" sz="2600" dirty="0" smtClean="0"/>
              <a:t>: </a:t>
            </a:r>
            <a:r>
              <a:rPr lang="ko-KR" altLang="en-US" sz="2600" dirty="0" err="1" smtClean="0"/>
              <a:t>기준연금액</a:t>
            </a:r>
            <a:r>
              <a:rPr lang="en-US" altLang="ko-KR" sz="2600" dirty="0" smtClean="0"/>
              <a:t>-(2/3*</a:t>
            </a:r>
            <a:r>
              <a:rPr lang="ko-KR" altLang="en-US" sz="2600" dirty="0" smtClean="0"/>
              <a:t>국민연금법상 소득재분배 급여금액</a:t>
            </a:r>
            <a:r>
              <a:rPr lang="en-US" altLang="ko-KR" sz="2600" dirty="0" smtClean="0"/>
              <a:t>)+</a:t>
            </a:r>
            <a:r>
              <a:rPr lang="ko-KR" altLang="en-US" sz="2600" dirty="0" err="1" smtClean="0"/>
              <a:t>부가연금액</a:t>
            </a:r>
            <a:endParaRPr lang="en-US" altLang="ko-KR" sz="2600" dirty="0" smtClean="0"/>
          </a:p>
          <a:p>
            <a:r>
              <a:rPr lang="en-US" altLang="ko-KR" sz="2600" dirty="0" smtClean="0"/>
              <a:t>2015</a:t>
            </a:r>
            <a:r>
              <a:rPr lang="ko-KR" altLang="en-US" sz="2600" dirty="0" smtClean="0"/>
              <a:t>년 </a:t>
            </a:r>
            <a:r>
              <a:rPr lang="en-US" altLang="ko-KR" sz="2600" dirty="0" smtClean="0"/>
              <a:t>10</a:t>
            </a:r>
            <a:r>
              <a:rPr lang="ko-KR" altLang="en-US" sz="2600" dirty="0" smtClean="0"/>
              <a:t>월 기준 기초연금 </a:t>
            </a:r>
            <a:r>
              <a:rPr lang="ko-KR" altLang="en-US" sz="2600" dirty="0" err="1" smtClean="0"/>
              <a:t>수급률은</a:t>
            </a:r>
            <a:r>
              <a:rPr lang="ko-KR" altLang="en-US" sz="2600" dirty="0" smtClean="0"/>
              <a:t> </a:t>
            </a:r>
            <a:r>
              <a:rPr lang="en-US" altLang="ko-KR" sz="2600" dirty="0" smtClean="0"/>
              <a:t>70%</a:t>
            </a:r>
            <a:r>
              <a:rPr lang="ko-KR" altLang="en-US" sz="2600" dirty="0" smtClean="0"/>
              <a:t>에 못 미치는 </a:t>
            </a:r>
            <a:r>
              <a:rPr lang="en-US" altLang="ko-KR" sz="2600" dirty="0" smtClean="0"/>
              <a:t>67%</a:t>
            </a:r>
            <a:r>
              <a:rPr lang="ko-KR" altLang="en-US" sz="2600" dirty="0" smtClean="0"/>
              <a:t>이고 이 중 </a:t>
            </a:r>
            <a:r>
              <a:rPr lang="en-US" altLang="ko-KR" sz="2600" dirty="0" smtClean="0"/>
              <a:t>40%</a:t>
            </a:r>
            <a:r>
              <a:rPr lang="ko-KR" altLang="en-US" sz="2600" dirty="0" smtClean="0"/>
              <a:t>만이 기준연금액을 지급받음</a:t>
            </a:r>
            <a:endParaRPr lang="en-US" altLang="ko-KR" sz="2600" dirty="0" smtClean="0"/>
          </a:p>
          <a:p>
            <a:endParaRPr lang="en-US" altLang="ko-KR" sz="2600" dirty="0" smtClean="0"/>
          </a:p>
          <a:p>
            <a:pPr fontAlgn="base" latinLnBrk="0"/>
            <a:r>
              <a:rPr lang="ko-KR" altLang="en-US" sz="2600" dirty="0" smtClean="0"/>
              <a:t>물가상승률 반영에 따라 </a:t>
            </a:r>
            <a:r>
              <a:rPr lang="ko-KR" altLang="en-US" sz="2600" dirty="0" err="1" smtClean="0"/>
              <a:t>기준연금액은</a:t>
            </a:r>
            <a:r>
              <a:rPr lang="ko-KR" altLang="en-US" sz="2600" dirty="0" smtClean="0"/>
              <a:t> </a:t>
            </a:r>
            <a:r>
              <a:rPr lang="en-US" altLang="ko-KR" sz="2600" dirty="0" smtClean="0"/>
              <a:t>2014</a:t>
            </a:r>
            <a:r>
              <a:rPr lang="ko-KR" altLang="en-US" sz="2600" dirty="0" smtClean="0"/>
              <a:t>년 </a:t>
            </a:r>
            <a:r>
              <a:rPr lang="en-US" altLang="ko-KR" sz="2600" dirty="0" smtClean="0"/>
              <a:t>20</a:t>
            </a:r>
            <a:r>
              <a:rPr lang="ko-KR" altLang="en-US" sz="2600" dirty="0" smtClean="0"/>
              <a:t>만원</a:t>
            </a:r>
            <a:r>
              <a:rPr lang="en-US" altLang="ko-KR" sz="2600" dirty="0" smtClean="0"/>
              <a:t>, 2015</a:t>
            </a:r>
            <a:r>
              <a:rPr lang="ko-KR" altLang="en-US" sz="2600" dirty="0" smtClean="0"/>
              <a:t>년 </a:t>
            </a:r>
            <a:r>
              <a:rPr lang="en-US" altLang="ko-KR" sz="2600" dirty="0" smtClean="0"/>
              <a:t>20</a:t>
            </a:r>
            <a:r>
              <a:rPr lang="ko-KR" altLang="en-US" sz="2600" dirty="0" smtClean="0"/>
              <a:t>만 </a:t>
            </a:r>
            <a:r>
              <a:rPr lang="en-US" altLang="ko-KR" sz="2600" dirty="0" smtClean="0"/>
              <a:t>2,600</a:t>
            </a:r>
            <a:r>
              <a:rPr lang="ko-KR" altLang="en-US" sz="2600" dirty="0" smtClean="0"/>
              <a:t>원</a:t>
            </a:r>
            <a:r>
              <a:rPr lang="en-US" altLang="ko-KR" sz="2600" dirty="0" smtClean="0"/>
              <a:t>, 2016</a:t>
            </a:r>
            <a:r>
              <a:rPr lang="ko-KR" altLang="en-US" sz="2600" dirty="0" smtClean="0"/>
              <a:t>년 </a:t>
            </a:r>
            <a:r>
              <a:rPr lang="en-US" altLang="ko-KR" sz="2600" dirty="0" smtClean="0"/>
              <a:t>20</a:t>
            </a:r>
            <a:r>
              <a:rPr lang="ko-KR" altLang="en-US" sz="2600" dirty="0" smtClean="0"/>
              <a:t>만 </a:t>
            </a:r>
            <a:r>
              <a:rPr lang="en-US" altLang="ko-KR" sz="2600" dirty="0" smtClean="0"/>
              <a:t>4,010</a:t>
            </a:r>
            <a:r>
              <a:rPr lang="ko-KR" altLang="en-US" sz="2600" dirty="0" smtClean="0"/>
              <a:t>원으로 변화함</a:t>
            </a:r>
            <a:endParaRPr lang="en-US" altLang="ko-KR" sz="2600" dirty="0" smtClean="0"/>
          </a:p>
          <a:p>
            <a:pPr fontAlgn="base" latinLnBrk="0"/>
            <a:endParaRPr lang="en-US" altLang="ko-KR" sz="2600" dirty="0" smtClean="0"/>
          </a:p>
          <a:p>
            <a:pPr fontAlgn="base" latinLnBrk="0"/>
            <a:r>
              <a:rPr lang="ko-KR" altLang="en-US" sz="2600" dirty="0" err="1" smtClean="0"/>
              <a:t>수급률</a:t>
            </a:r>
            <a:r>
              <a:rPr lang="ko-KR" altLang="en-US" sz="2600" dirty="0" smtClean="0"/>
              <a:t> 달성을 위해 </a:t>
            </a:r>
            <a:r>
              <a:rPr lang="ko-KR" altLang="en-US" sz="2600" dirty="0" err="1" smtClean="0"/>
              <a:t>선정기준액인</a:t>
            </a:r>
            <a:r>
              <a:rPr lang="ko-KR" altLang="en-US" sz="2600" dirty="0" smtClean="0"/>
              <a:t> 월 </a:t>
            </a:r>
            <a:r>
              <a:rPr lang="ko-KR" altLang="en-US" sz="2600" dirty="0" err="1" smtClean="0"/>
              <a:t>소득인정액</a:t>
            </a:r>
            <a:r>
              <a:rPr lang="en-US" altLang="ko-KR" sz="2600" dirty="0" smtClean="0"/>
              <a:t>(</a:t>
            </a:r>
            <a:r>
              <a:rPr lang="ko-KR" altLang="en-US" sz="2600" dirty="0" err="1" smtClean="0"/>
              <a:t>소득평가액</a:t>
            </a:r>
            <a:r>
              <a:rPr lang="en-US" altLang="ko-KR" sz="2600" dirty="0" smtClean="0"/>
              <a:t>+ </a:t>
            </a:r>
            <a:r>
              <a:rPr lang="ko-KR" altLang="en-US" sz="2600" dirty="0" smtClean="0"/>
              <a:t>재산소득 </a:t>
            </a:r>
            <a:r>
              <a:rPr lang="ko-KR" altLang="en-US" sz="2600" dirty="0" err="1" smtClean="0"/>
              <a:t>환산액</a:t>
            </a:r>
            <a:r>
              <a:rPr lang="en-US" altLang="ko-KR" sz="2600" dirty="0" smtClean="0"/>
              <a:t>)</a:t>
            </a:r>
            <a:r>
              <a:rPr lang="ko-KR" altLang="en-US" sz="2600" dirty="0" smtClean="0"/>
              <a:t>을 완화함</a:t>
            </a:r>
            <a:r>
              <a:rPr lang="en-US" altLang="ko-KR" sz="2600" dirty="0" smtClean="0"/>
              <a:t>. 2014</a:t>
            </a:r>
            <a:r>
              <a:rPr lang="ko-KR" altLang="en-US" sz="2600" dirty="0" smtClean="0"/>
              <a:t>년에는 단독가구 </a:t>
            </a:r>
            <a:r>
              <a:rPr lang="en-US" altLang="ko-KR" sz="2600" dirty="0" smtClean="0"/>
              <a:t>87</a:t>
            </a:r>
            <a:r>
              <a:rPr lang="ko-KR" altLang="en-US" sz="2600" dirty="0" smtClean="0"/>
              <a:t>만원</a:t>
            </a:r>
            <a:r>
              <a:rPr lang="en-US" altLang="ko-KR" sz="2600" dirty="0" smtClean="0"/>
              <a:t>, </a:t>
            </a:r>
            <a:r>
              <a:rPr lang="ko-KR" altLang="en-US" sz="2600" dirty="0" smtClean="0"/>
              <a:t>부부가구 </a:t>
            </a:r>
            <a:r>
              <a:rPr lang="en-US" altLang="ko-KR" sz="2600" dirty="0" smtClean="0"/>
              <a:t>139</a:t>
            </a:r>
            <a:r>
              <a:rPr lang="ko-KR" altLang="en-US" sz="2600" dirty="0" smtClean="0"/>
              <a:t>만 </a:t>
            </a:r>
            <a:r>
              <a:rPr lang="en-US" altLang="ko-KR" sz="2600" dirty="0" smtClean="0"/>
              <a:t>2,000</a:t>
            </a:r>
            <a:r>
              <a:rPr lang="ko-KR" altLang="en-US" sz="2600" dirty="0" smtClean="0"/>
              <a:t>원</a:t>
            </a:r>
            <a:r>
              <a:rPr lang="en-US" altLang="ko-KR" sz="2600" dirty="0" smtClean="0"/>
              <a:t>, 2015</a:t>
            </a:r>
            <a:r>
              <a:rPr lang="ko-KR" altLang="en-US" sz="2600" dirty="0" smtClean="0"/>
              <a:t>년 단독가구 </a:t>
            </a:r>
            <a:r>
              <a:rPr lang="en-US" altLang="ko-KR" sz="2600" dirty="0" smtClean="0"/>
              <a:t>93</a:t>
            </a:r>
            <a:r>
              <a:rPr lang="ko-KR" altLang="en-US" sz="2600" dirty="0" smtClean="0"/>
              <a:t>만원</a:t>
            </a:r>
            <a:r>
              <a:rPr lang="en-US" altLang="ko-KR" sz="2600" dirty="0" smtClean="0"/>
              <a:t>, </a:t>
            </a:r>
            <a:r>
              <a:rPr lang="ko-KR" altLang="en-US" sz="2600" dirty="0" smtClean="0"/>
              <a:t>부부가구 </a:t>
            </a:r>
            <a:r>
              <a:rPr lang="en-US" altLang="ko-KR" sz="2600" dirty="0" smtClean="0"/>
              <a:t>148</a:t>
            </a:r>
            <a:r>
              <a:rPr lang="ko-KR" altLang="en-US" sz="2600" dirty="0" smtClean="0"/>
              <a:t>만 </a:t>
            </a:r>
            <a:r>
              <a:rPr lang="en-US" altLang="ko-KR" sz="2600" dirty="0" smtClean="0"/>
              <a:t>8,000</a:t>
            </a:r>
            <a:r>
              <a:rPr lang="ko-KR" altLang="en-US" sz="2600" dirty="0" smtClean="0"/>
              <a:t>원</a:t>
            </a:r>
            <a:r>
              <a:rPr lang="en-US" altLang="ko-KR" sz="2600" dirty="0" smtClean="0"/>
              <a:t>, 2016</a:t>
            </a:r>
            <a:r>
              <a:rPr lang="ko-KR" altLang="en-US" sz="2600" dirty="0" smtClean="0"/>
              <a:t>년 단독가구 </a:t>
            </a:r>
            <a:r>
              <a:rPr lang="en-US" altLang="ko-KR" sz="2600" dirty="0" smtClean="0"/>
              <a:t>100</a:t>
            </a:r>
            <a:r>
              <a:rPr lang="ko-KR" altLang="en-US" sz="2600" dirty="0" smtClean="0"/>
              <a:t>만원</a:t>
            </a:r>
            <a:r>
              <a:rPr lang="en-US" altLang="ko-KR" sz="2600" dirty="0" smtClean="0"/>
              <a:t>, </a:t>
            </a:r>
            <a:r>
              <a:rPr lang="ko-KR" altLang="en-US" sz="2600" dirty="0" smtClean="0"/>
              <a:t>부부가구 </a:t>
            </a:r>
            <a:r>
              <a:rPr lang="en-US" altLang="ko-KR" sz="2600" dirty="0" smtClean="0"/>
              <a:t>160</a:t>
            </a:r>
            <a:r>
              <a:rPr lang="ko-KR" altLang="en-US" sz="2600" dirty="0" smtClean="0"/>
              <a:t>만원 </a:t>
            </a:r>
            <a:r>
              <a:rPr lang="ko-KR" altLang="en-US" sz="2600" dirty="0" err="1" smtClean="0"/>
              <a:t>으로</a:t>
            </a:r>
            <a:r>
              <a:rPr lang="ko-KR" altLang="en-US" sz="2600" dirty="0" smtClean="0"/>
              <a:t> 변화함</a:t>
            </a:r>
            <a:endParaRPr lang="en-US" altLang="ko-KR" sz="2600" dirty="0" smtClean="0"/>
          </a:p>
          <a:p>
            <a:pPr fontAlgn="base" latinLnBrk="0"/>
            <a:endParaRPr lang="ko-KR" altLang="en-US" sz="2600" dirty="0" smtClean="0"/>
          </a:p>
          <a:p>
            <a:pPr fontAlgn="base" latinLnBrk="0"/>
            <a:r>
              <a:rPr lang="ko-KR" altLang="en-US" sz="2600" dirty="0" smtClean="0"/>
              <a:t>기초연금 재원은 전액 조세로 충당하며 국비와 지방비의 </a:t>
            </a:r>
            <a:r>
              <a:rPr lang="ko-KR" altLang="en-US" sz="2600" dirty="0" err="1" smtClean="0"/>
              <a:t>매칭</a:t>
            </a:r>
            <a:r>
              <a:rPr lang="ko-KR" altLang="en-US" sz="2600" dirty="0" smtClean="0"/>
              <a:t> 펀드 방식에 의함</a:t>
            </a:r>
            <a:r>
              <a:rPr lang="en-US" altLang="ko-KR" sz="2600" dirty="0" smtClean="0"/>
              <a:t>. </a:t>
            </a:r>
            <a:r>
              <a:rPr lang="ko-KR" altLang="en-US" sz="2600" dirty="0" smtClean="0"/>
              <a:t>지방자치단체의 </a:t>
            </a:r>
            <a:r>
              <a:rPr lang="ko-KR" altLang="en-US" sz="2600" dirty="0" err="1" smtClean="0"/>
              <a:t>재정자주도와</a:t>
            </a:r>
            <a:r>
              <a:rPr lang="ko-KR" altLang="en-US" sz="2600" dirty="0" smtClean="0"/>
              <a:t> 노인인구 비율을 고려하여 </a:t>
            </a:r>
            <a:r>
              <a:rPr lang="en-US" altLang="ko-KR" sz="2600" dirty="0" smtClean="0"/>
              <a:t>40-90% </a:t>
            </a:r>
            <a:r>
              <a:rPr lang="ko-KR" altLang="en-US" sz="2600" dirty="0" smtClean="0"/>
              <a:t>차등 </a:t>
            </a:r>
            <a:r>
              <a:rPr lang="ko-KR" altLang="en-US" sz="2600" dirty="0" err="1" smtClean="0"/>
              <a:t>국고보조율을</a:t>
            </a:r>
            <a:r>
              <a:rPr lang="ko-KR" altLang="en-US" sz="2600" dirty="0" smtClean="0"/>
              <a:t> 적용함</a:t>
            </a:r>
          </a:p>
          <a:p>
            <a:pPr fontAlgn="base" latinLnBrk="0"/>
            <a:endParaRPr lang="ko-KR" altLang="en-US" sz="3200" dirty="0" smtClean="0"/>
          </a:p>
          <a:p>
            <a:endParaRPr lang="ko-KR" altLang="en-US" sz="2600" dirty="0"/>
          </a:p>
          <a:p>
            <a:pPr marL="0" indent="0">
              <a:buNone/>
            </a:pPr>
            <a:r>
              <a:rPr lang="ko-KR" altLang="en-US" dirty="0" smtClean="0"/>
              <a:t>   </a:t>
            </a:r>
            <a:endParaRPr lang="ko-KR" altLang="en-US" sz="21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138D9-972A-4936-A588-2EF0B733C907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1572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o-KR" altLang="en-US" dirty="0" smtClean="0"/>
              <a:t>노후소득보장수단으로서의 기초연금의 의의 </a:t>
            </a:r>
            <a:endParaRPr lang="ko-KR" alt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85926"/>
            <a:ext cx="8229600" cy="4691074"/>
          </a:xfrm>
        </p:spPr>
        <p:txBody>
          <a:bodyPr>
            <a:normAutofit fontScale="32500" lnSpcReduction="20000"/>
          </a:bodyPr>
          <a:lstStyle/>
          <a:p>
            <a:pPr fontAlgn="base" latinLnBrk="0"/>
            <a:r>
              <a:rPr lang="ko-KR" altLang="en-US" sz="4500" dirty="0" smtClean="0"/>
              <a:t>우리나라 노후소득보장체계는 다층적으로 이루어져 있음</a:t>
            </a:r>
            <a:r>
              <a:rPr lang="en-US" altLang="ko-KR" sz="4500" dirty="0" smtClean="0"/>
              <a:t>. </a:t>
            </a:r>
            <a:r>
              <a:rPr lang="ko-KR" altLang="en-US" sz="4500" dirty="0" smtClean="0"/>
              <a:t>그 중 공적 노후소득보장제도로 국민 연금</a:t>
            </a:r>
            <a:r>
              <a:rPr lang="en-US" altLang="ko-KR" sz="4500" dirty="0" smtClean="0"/>
              <a:t>, </a:t>
            </a:r>
            <a:r>
              <a:rPr lang="ko-KR" altLang="en-US" sz="4500" dirty="0" smtClean="0"/>
              <a:t>기초생활보장</a:t>
            </a:r>
            <a:r>
              <a:rPr lang="en-US" altLang="ko-KR" sz="4500" dirty="0" smtClean="0"/>
              <a:t>, </a:t>
            </a:r>
            <a:r>
              <a:rPr lang="ko-KR" altLang="en-US" sz="4500" dirty="0" smtClean="0"/>
              <a:t>기초연금이 존재</a:t>
            </a:r>
          </a:p>
          <a:p>
            <a:endParaRPr lang="en-US" altLang="ko-KR" sz="4500" dirty="0" smtClean="0"/>
          </a:p>
          <a:p>
            <a:pPr fontAlgn="base" latinLnBrk="0"/>
            <a:r>
              <a:rPr lang="ko-KR" altLang="en-US" sz="4500" dirty="0" smtClean="0"/>
              <a:t>국민연금의 노후소득보장 취약성은 고질적 문제임</a:t>
            </a:r>
          </a:p>
          <a:p>
            <a:pPr fontAlgn="base" latinLnBrk="0">
              <a:buNone/>
            </a:pPr>
            <a:r>
              <a:rPr lang="en-US" altLang="ko-KR" sz="4500" dirty="0" smtClean="0"/>
              <a:t>   - </a:t>
            </a:r>
            <a:r>
              <a:rPr lang="ko-KR" altLang="en-US" sz="4500" dirty="0" smtClean="0"/>
              <a:t>낮은 </a:t>
            </a:r>
            <a:r>
              <a:rPr lang="ko-KR" altLang="en-US" sz="4500" dirty="0" err="1" smtClean="0"/>
              <a:t>수급액</a:t>
            </a:r>
            <a:r>
              <a:rPr lang="en-US" altLang="ko-KR" sz="4500" dirty="0" smtClean="0"/>
              <a:t>(</a:t>
            </a:r>
            <a:r>
              <a:rPr lang="ko-KR" altLang="en-US" sz="4500" dirty="0" smtClean="0"/>
              <a:t>평균 급여액 </a:t>
            </a:r>
            <a:r>
              <a:rPr lang="en-US" altLang="ko-KR" sz="4500" dirty="0" smtClean="0"/>
              <a:t>1</a:t>
            </a:r>
            <a:r>
              <a:rPr lang="ko-KR" altLang="en-US" sz="4500" dirty="0" smtClean="0"/>
              <a:t>인당 </a:t>
            </a:r>
            <a:r>
              <a:rPr lang="en-US" altLang="ko-KR" sz="4500" dirty="0" smtClean="0"/>
              <a:t>33</a:t>
            </a:r>
            <a:r>
              <a:rPr lang="ko-KR" altLang="en-US" sz="4500" dirty="0" smtClean="0"/>
              <a:t>만 </a:t>
            </a:r>
            <a:r>
              <a:rPr lang="en-US" altLang="ko-KR" sz="4500" dirty="0" smtClean="0"/>
              <a:t>7,650</a:t>
            </a:r>
            <a:r>
              <a:rPr lang="ko-KR" altLang="en-US" sz="4500" dirty="0" smtClean="0"/>
              <a:t>원</a:t>
            </a:r>
            <a:r>
              <a:rPr lang="en-US" altLang="ko-KR" sz="4500" dirty="0" smtClean="0"/>
              <a:t>)</a:t>
            </a:r>
            <a:endParaRPr lang="ko-KR" altLang="en-US" sz="4500" dirty="0" smtClean="0"/>
          </a:p>
          <a:p>
            <a:pPr fontAlgn="base" latinLnBrk="0">
              <a:buNone/>
            </a:pPr>
            <a:r>
              <a:rPr lang="en-US" altLang="ko-KR" sz="4500" dirty="0" smtClean="0"/>
              <a:t>   - </a:t>
            </a:r>
            <a:r>
              <a:rPr lang="ko-KR" altLang="en-US" sz="4500" dirty="0" smtClean="0"/>
              <a:t>넓은 사각지대</a:t>
            </a:r>
            <a:r>
              <a:rPr lang="en-US" altLang="ko-KR" sz="4500" dirty="0" smtClean="0"/>
              <a:t>(</a:t>
            </a:r>
            <a:r>
              <a:rPr lang="ko-KR" altLang="en-US" sz="4500" dirty="0" smtClean="0"/>
              <a:t>전체 가입자 </a:t>
            </a:r>
            <a:r>
              <a:rPr lang="en-US" altLang="ko-KR" sz="4500" dirty="0" smtClean="0"/>
              <a:t>4</a:t>
            </a:r>
            <a:r>
              <a:rPr lang="ko-KR" altLang="en-US" sz="4500" dirty="0" smtClean="0"/>
              <a:t>분의 </a:t>
            </a:r>
            <a:r>
              <a:rPr lang="en-US" altLang="ko-KR" sz="4500" dirty="0" smtClean="0"/>
              <a:t>1 </a:t>
            </a:r>
            <a:r>
              <a:rPr lang="ko-KR" altLang="en-US" sz="4500" dirty="0" smtClean="0"/>
              <a:t>수준인 </a:t>
            </a:r>
            <a:r>
              <a:rPr lang="en-US" altLang="ko-KR" sz="4500" dirty="0" smtClean="0"/>
              <a:t>561</a:t>
            </a:r>
            <a:r>
              <a:rPr lang="ko-KR" altLang="en-US" sz="4500" dirty="0" err="1" smtClean="0"/>
              <a:t>만여명</a:t>
            </a:r>
            <a:r>
              <a:rPr lang="en-US" altLang="ko-KR" sz="4500" dirty="0" smtClean="0"/>
              <a:t>)</a:t>
            </a:r>
            <a:endParaRPr lang="ko-KR" altLang="en-US" sz="4500" dirty="0" smtClean="0"/>
          </a:p>
          <a:p>
            <a:endParaRPr lang="en-US" altLang="ko-KR" sz="4500" dirty="0" smtClean="0"/>
          </a:p>
          <a:p>
            <a:pPr fontAlgn="base" latinLnBrk="0"/>
            <a:r>
              <a:rPr lang="ko-KR" altLang="en-US" sz="4500" dirty="0" smtClean="0"/>
              <a:t>기초연금은 </a:t>
            </a:r>
            <a:r>
              <a:rPr lang="en-US" altLang="ko-KR" sz="4500" dirty="0" smtClean="0"/>
              <a:t>2012</a:t>
            </a:r>
            <a:r>
              <a:rPr lang="ko-KR" altLang="en-US" sz="4500" dirty="0" smtClean="0"/>
              <a:t>년 대선 당시 후보자들의 주요 공약으로 등장해서</a:t>
            </a:r>
            <a:r>
              <a:rPr lang="en-US" altLang="ko-KR" sz="4500" dirty="0" smtClean="0"/>
              <a:t>,</a:t>
            </a:r>
            <a:r>
              <a:rPr lang="ko-KR" altLang="en-US" sz="4500" dirty="0" smtClean="0"/>
              <a:t> </a:t>
            </a:r>
            <a:r>
              <a:rPr lang="en-US" altLang="ko-KR" sz="4500" dirty="0" smtClean="0"/>
              <a:t>2007</a:t>
            </a:r>
            <a:r>
              <a:rPr lang="ko-KR" altLang="en-US" sz="4500" dirty="0" smtClean="0"/>
              <a:t>년 도입된 기초노령연금을 개선하고 국민연금의 취약성을 보완 하기 위해 </a:t>
            </a:r>
            <a:r>
              <a:rPr lang="en-US" altLang="ko-KR" sz="4500" dirty="0" smtClean="0"/>
              <a:t>2014</a:t>
            </a:r>
            <a:r>
              <a:rPr lang="ko-KR" altLang="en-US" sz="4500" dirty="0" smtClean="0"/>
              <a:t>년부터 시행됨</a:t>
            </a:r>
          </a:p>
          <a:p>
            <a:pPr fontAlgn="base" latinLnBrk="0"/>
            <a:endParaRPr lang="en-US" altLang="ko-KR" sz="4500" dirty="0" smtClean="0"/>
          </a:p>
          <a:p>
            <a:pPr fontAlgn="base" latinLnBrk="0"/>
            <a:r>
              <a:rPr lang="ko-KR" altLang="en-US" sz="4500" dirty="0" smtClean="0"/>
              <a:t>그러나 국민연금의 낮은 </a:t>
            </a:r>
            <a:r>
              <a:rPr lang="ko-KR" altLang="en-US" sz="4500" dirty="0" err="1" smtClean="0"/>
              <a:t>보장성</a:t>
            </a:r>
            <a:r>
              <a:rPr lang="ko-KR" altLang="en-US" sz="4500" dirty="0" smtClean="0"/>
              <a:t> 문제와 기초연금제도의 미성숙으로 인해 우리나라의 노인 </a:t>
            </a:r>
            <a:r>
              <a:rPr lang="ko-KR" altLang="en-US" sz="4500" dirty="0" err="1" smtClean="0"/>
              <a:t>빈곤율은</a:t>
            </a:r>
            <a:r>
              <a:rPr lang="ko-KR" altLang="en-US" sz="4500" dirty="0" smtClean="0"/>
              <a:t> 여전히 심각한 수준임</a:t>
            </a:r>
            <a:r>
              <a:rPr lang="en-US" altLang="ko-KR" sz="4500" dirty="0" smtClean="0"/>
              <a:t>(OECD </a:t>
            </a:r>
            <a:r>
              <a:rPr lang="ko-KR" altLang="en-US" sz="4500" dirty="0" smtClean="0"/>
              <a:t>가입국 평균 </a:t>
            </a:r>
            <a:r>
              <a:rPr lang="en-US" altLang="ko-KR" sz="4500" dirty="0" smtClean="0"/>
              <a:t>12.8%</a:t>
            </a:r>
            <a:r>
              <a:rPr lang="ko-KR" altLang="en-US" sz="4500" dirty="0" smtClean="0"/>
              <a:t>보다 </a:t>
            </a:r>
            <a:r>
              <a:rPr lang="en-US" altLang="ko-KR" sz="4500" dirty="0" smtClean="0"/>
              <a:t>3</a:t>
            </a:r>
            <a:r>
              <a:rPr lang="ko-KR" altLang="en-US" sz="4500" dirty="0" smtClean="0"/>
              <a:t>배 이상 높은 </a:t>
            </a:r>
            <a:r>
              <a:rPr lang="en-US" altLang="ko-KR" sz="4500" dirty="0" smtClean="0"/>
              <a:t>49.6%</a:t>
            </a:r>
            <a:r>
              <a:rPr lang="ko-KR" altLang="en-US" sz="4500" dirty="0" smtClean="0"/>
              <a:t>로 </a:t>
            </a:r>
            <a:r>
              <a:rPr lang="en-US" altLang="ko-KR" sz="4500" dirty="0" smtClean="0"/>
              <a:t>1</a:t>
            </a:r>
            <a:r>
              <a:rPr lang="ko-KR" altLang="en-US" sz="4500" dirty="0" smtClean="0"/>
              <a:t>위임</a:t>
            </a:r>
            <a:r>
              <a:rPr lang="en-US" altLang="ko-KR" sz="4500" dirty="0" smtClean="0"/>
              <a:t>). 65</a:t>
            </a:r>
            <a:r>
              <a:rPr lang="ko-KR" altLang="en-US" sz="4500" dirty="0" smtClean="0"/>
              <a:t>세 이상 노인 자살률 또한 </a:t>
            </a:r>
            <a:r>
              <a:rPr lang="en-US" altLang="ko-KR" sz="4500" dirty="0" smtClean="0"/>
              <a:t>10</a:t>
            </a:r>
            <a:r>
              <a:rPr lang="ko-KR" altLang="en-US" sz="4500" dirty="0" err="1" smtClean="0"/>
              <a:t>만명당</a:t>
            </a:r>
            <a:r>
              <a:rPr lang="ko-KR" altLang="en-US" sz="4500" dirty="0" smtClean="0"/>
              <a:t> </a:t>
            </a:r>
            <a:r>
              <a:rPr lang="en-US" altLang="ko-KR" sz="4500" dirty="0" smtClean="0"/>
              <a:t>55.5</a:t>
            </a:r>
            <a:r>
              <a:rPr lang="ko-KR" altLang="en-US" sz="4500" dirty="0" smtClean="0"/>
              <a:t>명으로 </a:t>
            </a:r>
            <a:r>
              <a:rPr lang="en-US" altLang="ko-KR" sz="4500" dirty="0" smtClean="0"/>
              <a:t>OECD </a:t>
            </a:r>
            <a:r>
              <a:rPr lang="ko-KR" altLang="en-US" sz="4500" dirty="0" smtClean="0"/>
              <a:t>국가 중 </a:t>
            </a:r>
            <a:r>
              <a:rPr lang="en-US" altLang="ko-KR" sz="4500" dirty="0" smtClean="0"/>
              <a:t>1</a:t>
            </a:r>
            <a:r>
              <a:rPr lang="ko-KR" altLang="en-US" sz="4500" dirty="0" smtClean="0"/>
              <a:t>위임 </a:t>
            </a:r>
            <a:endParaRPr lang="en-US" altLang="ko-KR" sz="4500" dirty="0" smtClean="0"/>
          </a:p>
          <a:p>
            <a:pPr fontAlgn="base" latinLnBrk="0"/>
            <a:endParaRPr lang="ko-KR" altLang="en-US" sz="4500" dirty="0" smtClean="0"/>
          </a:p>
          <a:p>
            <a:pPr fontAlgn="base" latinLnBrk="0"/>
            <a:r>
              <a:rPr lang="en-US" altLang="ko-KR" sz="4500" dirty="0" smtClean="0"/>
              <a:t>60</a:t>
            </a:r>
            <a:r>
              <a:rPr lang="ko-KR" altLang="en-US" sz="4500" dirty="0" smtClean="0"/>
              <a:t>세 이상 노인 고용률은 </a:t>
            </a:r>
            <a:r>
              <a:rPr lang="en-US" altLang="ko-KR" sz="4500" dirty="0" smtClean="0"/>
              <a:t>40%</a:t>
            </a:r>
            <a:r>
              <a:rPr lang="ko-KR" altLang="en-US" sz="4500" dirty="0" smtClean="0"/>
              <a:t>에 불과함</a:t>
            </a:r>
          </a:p>
          <a:p>
            <a:pPr fontAlgn="base" latinLnBrk="0"/>
            <a:endParaRPr lang="ko-KR" altLang="en-US" sz="4500" dirty="0" smtClean="0"/>
          </a:p>
          <a:p>
            <a:pPr fontAlgn="base" latinLnBrk="0"/>
            <a:r>
              <a:rPr lang="ko-KR" altLang="en-US" sz="4500" dirty="0" smtClean="0"/>
              <a:t>우리나라 노인 비율은 </a:t>
            </a:r>
            <a:r>
              <a:rPr lang="en-US" altLang="ko-KR" sz="4500" dirty="0" smtClean="0"/>
              <a:t>2050</a:t>
            </a:r>
            <a:r>
              <a:rPr lang="ko-KR" altLang="en-US" sz="4500" dirty="0" smtClean="0"/>
              <a:t>년 </a:t>
            </a:r>
            <a:r>
              <a:rPr lang="en-US" altLang="ko-KR" sz="4500" dirty="0" smtClean="0"/>
              <a:t>36.9%</a:t>
            </a:r>
            <a:r>
              <a:rPr lang="ko-KR" altLang="en-US" sz="4500" dirty="0" smtClean="0"/>
              <a:t>로 일본에 이어 세계 </a:t>
            </a:r>
            <a:r>
              <a:rPr lang="en-US" altLang="ko-KR" sz="4500" dirty="0" smtClean="0"/>
              <a:t>2</a:t>
            </a:r>
            <a:r>
              <a:rPr lang="ko-KR" altLang="en-US" sz="4500" dirty="0" smtClean="0"/>
              <a:t>위에 달할 것으로 전망됨</a:t>
            </a:r>
            <a:r>
              <a:rPr lang="en-US" altLang="ko-KR" sz="4500" dirty="0" smtClean="0"/>
              <a:t>. </a:t>
            </a:r>
            <a:r>
              <a:rPr lang="ko-KR" altLang="en-US" sz="4500" dirty="0" smtClean="0"/>
              <a:t>고령화 속도도 세계에서 가장 빠른 것으로 분석되고 있음</a:t>
            </a:r>
          </a:p>
          <a:p>
            <a:pPr fontAlgn="base" latinLnBrk="0"/>
            <a:endParaRPr lang="ko-KR" altLang="en-US" sz="3200" dirty="0" smtClean="0"/>
          </a:p>
          <a:p>
            <a:endParaRPr lang="ko-KR" altLang="en-US" sz="2600" dirty="0"/>
          </a:p>
          <a:p>
            <a:pPr marL="0" indent="0">
              <a:buNone/>
            </a:pPr>
            <a:r>
              <a:rPr lang="ko-KR" altLang="en-US" dirty="0" smtClean="0"/>
              <a:t>   </a:t>
            </a:r>
            <a:endParaRPr lang="ko-KR" altLang="en-US" sz="21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138D9-972A-4936-A588-2EF0B733C907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1572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o-KR" altLang="en-US" dirty="0" smtClean="0"/>
              <a:t>노후소득보장수단으로서의 기초연금의 적정성</a:t>
            </a:r>
            <a:r>
              <a:rPr lang="en-US" altLang="ko-KR" dirty="0" smtClean="0"/>
              <a:t>: </a:t>
            </a:r>
            <a:r>
              <a:rPr lang="ko-KR" altLang="en-US" dirty="0" err="1" smtClean="0"/>
              <a:t>수급권의</a:t>
            </a:r>
            <a:r>
              <a:rPr lang="ko-KR" altLang="en-US" dirty="0" smtClean="0"/>
              <a:t> 범위</a:t>
            </a:r>
            <a:endParaRPr lang="ko-KR" alt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5992"/>
            <a:ext cx="8229600" cy="4191008"/>
          </a:xfrm>
        </p:spPr>
        <p:txBody>
          <a:bodyPr>
            <a:normAutofit fontScale="62500" lnSpcReduction="20000"/>
          </a:bodyPr>
          <a:lstStyle/>
          <a:p>
            <a:r>
              <a:rPr lang="ko-KR" altLang="en-US" sz="2900" dirty="0" smtClean="0"/>
              <a:t>선별적 기초연금에 대한 비판적 논의가 존재함</a:t>
            </a:r>
          </a:p>
          <a:p>
            <a:endParaRPr lang="en-US" altLang="ko-KR" sz="2900" dirty="0" smtClean="0"/>
          </a:p>
          <a:p>
            <a:pPr fontAlgn="base" latinLnBrk="0"/>
            <a:r>
              <a:rPr lang="ko-KR" altLang="en-US" sz="2900" dirty="0" smtClean="0"/>
              <a:t>소득상위 </a:t>
            </a:r>
            <a:r>
              <a:rPr lang="en-US" altLang="ko-KR" sz="2900" dirty="0" smtClean="0"/>
              <a:t>30%</a:t>
            </a:r>
            <a:r>
              <a:rPr lang="ko-KR" altLang="en-US" sz="2900" dirty="0" smtClean="0"/>
              <a:t>를 제외하는 것은 기초연금의 공공부조화이며 이는 제도의 본질에 부합하지 않는다는 비판이 제기되고 있음</a:t>
            </a:r>
          </a:p>
          <a:p>
            <a:endParaRPr lang="en-US" altLang="ko-KR" sz="2900" dirty="0" smtClean="0"/>
          </a:p>
          <a:p>
            <a:pPr fontAlgn="base" latinLnBrk="0">
              <a:lnSpc>
                <a:spcPct val="120000"/>
              </a:lnSpc>
            </a:pPr>
            <a:r>
              <a:rPr lang="ko-KR" altLang="en-US" sz="2900" dirty="0" smtClean="0"/>
              <a:t>기초연금의 공공부조화는 또 다른 공공부조인 국민기초생활보장 제도와의 관계 문제로 이어짐</a:t>
            </a:r>
            <a:r>
              <a:rPr lang="en-US" altLang="ko-KR" sz="2900" dirty="0" smtClean="0"/>
              <a:t>. </a:t>
            </a:r>
            <a:r>
              <a:rPr lang="ko-KR" altLang="en-US" sz="2900" dirty="0" smtClean="0"/>
              <a:t>기초연금법은 기초생활 </a:t>
            </a:r>
            <a:r>
              <a:rPr lang="ko-KR" altLang="en-US" sz="2900" dirty="0" err="1" smtClean="0"/>
              <a:t>수급자에게</a:t>
            </a:r>
            <a:r>
              <a:rPr lang="ko-KR" altLang="en-US" sz="2900" dirty="0" smtClean="0"/>
              <a:t> 최고 </a:t>
            </a:r>
            <a:r>
              <a:rPr lang="ko-KR" altLang="en-US" sz="2900" dirty="0" err="1" smtClean="0"/>
              <a:t>기초연금액인</a:t>
            </a:r>
            <a:r>
              <a:rPr lang="ko-KR" altLang="en-US" sz="2900" dirty="0" smtClean="0"/>
              <a:t> </a:t>
            </a:r>
            <a:r>
              <a:rPr lang="ko-KR" altLang="en-US" sz="2900" dirty="0" err="1" smtClean="0"/>
              <a:t>기준연금액을</a:t>
            </a:r>
            <a:r>
              <a:rPr lang="ko-KR" altLang="en-US" sz="2900" dirty="0" smtClean="0"/>
              <a:t> 지급한다고 명시하고 있는데</a:t>
            </a:r>
            <a:r>
              <a:rPr lang="en-US" altLang="ko-KR" sz="2900" dirty="0" smtClean="0"/>
              <a:t>, </a:t>
            </a:r>
            <a:r>
              <a:rPr lang="ko-KR" altLang="en-US" sz="2900" dirty="0" smtClean="0"/>
              <a:t> </a:t>
            </a:r>
            <a:r>
              <a:rPr lang="ko-KR" altLang="en-US" sz="2900" dirty="0" err="1" smtClean="0"/>
              <a:t>국민기초생활보장법</a:t>
            </a:r>
            <a:r>
              <a:rPr lang="ko-KR" altLang="en-US" sz="2900" dirty="0" smtClean="0"/>
              <a:t> 시행령의 </a:t>
            </a:r>
            <a:r>
              <a:rPr lang="ko-KR" altLang="en-US" sz="2900" dirty="0" err="1" smtClean="0"/>
              <a:t>소득인정액에</a:t>
            </a:r>
            <a:r>
              <a:rPr lang="ko-KR" altLang="en-US" sz="2900" dirty="0" smtClean="0"/>
              <a:t> 기초연금이 포함되어 있어 사실상 </a:t>
            </a:r>
            <a:r>
              <a:rPr lang="ko-KR" altLang="en-US" sz="2900" dirty="0" err="1" smtClean="0"/>
              <a:t>기초생활수급자들은</a:t>
            </a:r>
            <a:r>
              <a:rPr lang="ko-KR" altLang="en-US" sz="2900" dirty="0" smtClean="0"/>
              <a:t> 기초연금 </a:t>
            </a:r>
            <a:r>
              <a:rPr lang="ko-KR" altLang="en-US" sz="2900" dirty="0" err="1" smtClean="0"/>
              <a:t>수급자</a:t>
            </a:r>
            <a:r>
              <a:rPr lang="ko-KR" altLang="en-US" sz="2900" dirty="0" smtClean="0"/>
              <a:t> 대상에서 제외되는 결과를 낳고 있음</a:t>
            </a:r>
          </a:p>
          <a:p>
            <a:pPr fontAlgn="base" latinLnBrk="0"/>
            <a:endParaRPr lang="en-US" altLang="ko-KR" sz="4500" dirty="0" smtClean="0"/>
          </a:p>
          <a:p>
            <a:pPr fontAlgn="base" latinLnBrk="0"/>
            <a:endParaRPr lang="ko-KR" altLang="en-US" sz="3200" dirty="0" smtClean="0"/>
          </a:p>
          <a:p>
            <a:endParaRPr lang="ko-KR" altLang="en-US" sz="2600" dirty="0"/>
          </a:p>
          <a:p>
            <a:pPr marL="0" indent="0">
              <a:buNone/>
            </a:pPr>
            <a:r>
              <a:rPr lang="ko-KR" altLang="en-US" dirty="0" smtClean="0"/>
              <a:t>   </a:t>
            </a:r>
            <a:endParaRPr lang="ko-KR" altLang="en-US" sz="21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138D9-972A-4936-A588-2EF0B733C907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1572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o-KR" altLang="en-US" dirty="0" smtClean="0"/>
              <a:t>노후소득보장수단으로서의 기초연금의 역할강화</a:t>
            </a:r>
            <a:endParaRPr lang="ko-KR" alt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5992"/>
            <a:ext cx="8229600" cy="4191008"/>
          </a:xfrm>
        </p:spPr>
        <p:txBody>
          <a:bodyPr>
            <a:normAutofit fontScale="55000" lnSpcReduction="20000"/>
          </a:bodyPr>
          <a:lstStyle/>
          <a:p>
            <a:r>
              <a:rPr lang="ko-KR" altLang="en-US" sz="3300" dirty="0" smtClean="0"/>
              <a:t>기초연금제의 근본적 제도 개편과 함께 </a:t>
            </a:r>
            <a:r>
              <a:rPr lang="ko-KR" altLang="en-US" sz="3300" dirty="0" err="1" smtClean="0"/>
              <a:t>감액없는</a:t>
            </a:r>
            <a:r>
              <a:rPr lang="ko-KR" altLang="en-US" sz="3300" dirty="0" smtClean="0"/>
              <a:t> 균등지급 필요</a:t>
            </a:r>
          </a:p>
          <a:p>
            <a:endParaRPr lang="en-US" altLang="ko-KR" sz="3300" dirty="0" smtClean="0"/>
          </a:p>
          <a:p>
            <a:r>
              <a:rPr lang="ko-KR" altLang="en-US" sz="3300" dirty="0" smtClean="0"/>
              <a:t>국민연금과 기초연금과의 연계 중지</a:t>
            </a:r>
          </a:p>
          <a:p>
            <a:endParaRPr lang="en-US" altLang="ko-KR" sz="3300" dirty="0" smtClean="0"/>
          </a:p>
          <a:p>
            <a:pPr fontAlgn="base" latinLnBrk="0"/>
            <a:r>
              <a:rPr lang="ko-KR" altLang="en-US" sz="3300" dirty="0" smtClean="0"/>
              <a:t>기초연금 지급대상의 확대를 통하여 보편성을 확대하고 사회수당으로서의 기초연금의 성격 확보</a:t>
            </a:r>
            <a:endParaRPr lang="en-US" altLang="ko-KR" sz="3300" dirty="0" smtClean="0"/>
          </a:p>
          <a:p>
            <a:pPr fontAlgn="base" latinLnBrk="0"/>
            <a:endParaRPr lang="ko-KR" altLang="en-US" sz="3300" dirty="0" smtClean="0"/>
          </a:p>
          <a:p>
            <a:pPr fontAlgn="base" latinLnBrk="0"/>
            <a:r>
              <a:rPr lang="en-US" altLang="ko-KR" sz="3300" dirty="0" smtClean="0"/>
              <a:t>A</a:t>
            </a:r>
            <a:r>
              <a:rPr lang="ko-KR" altLang="en-US" sz="3300" dirty="0" smtClean="0"/>
              <a:t>값 상승률과의 연동을 통한 </a:t>
            </a:r>
            <a:r>
              <a:rPr lang="ko-KR" altLang="en-US" sz="3300" dirty="0" err="1" smtClean="0"/>
              <a:t>기초연금액의</a:t>
            </a:r>
            <a:r>
              <a:rPr lang="ko-KR" altLang="en-US" sz="3300" dirty="0" smtClean="0"/>
              <a:t> 조정</a:t>
            </a:r>
            <a:endParaRPr lang="en-US" altLang="ko-KR" sz="3300" dirty="0" smtClean="0"/>
          </a:p>
          <a:p>
            <a:pPr fontAlgn="base" latinLnBrk="0"/>
            <a:endParaRPr lang="ko-KR" altLang="en-US" sz="3300" dirty="0" smtClean="0"/>
          </a:p>
          <a:p>
            <a:pPr fontAlgn="base" latinLnBrk="0"/>
            <a:r>
              <a:rPr lang="ko-KR" altLang="en-US" sz="3300" dirty="0" smtClean="0"/>
              <a:t>궁극적으로 기초연금 수급범위의 확대와 </a:t>
            </a:r>
            <a:r>
              <a:rPr lang="ko-KR" altLang="en-US" sz="3300" dirty="0" err="1" smtClean="0"/>
              <a:t>기준연금액의</a:t>
            </a:r>
            <a:r>
              <a:rPr lang="ko-KR" altLang="en-US" sz="3300" dirty="0" smtClean="0"/>
              <a:t> 상향 조정이 필요함 </a:t>
            </a:r>
          </a:p>
          <a:p>
            <a:pPr fontAlgn="base" latinLnBrk="0"/>
            <a:endParaRPr lang="ko-KR" altLang="en-US" sz="4000" dirty="0" smtClean="0"/>
          </a:p>
          <a:p>
            <a:pPr fontAlgn="base" latinLnBrk="0"/>
            <a:endParaRPr lang="en-US" altLang="ko-KR" sz="4500" dirty="0" smtClean="0"/>
          </a:p>
          <a:p>
            <a:pPr fontAlgn="base" latinLnBrk="0"/>
            <a:endParaRPr lang="ko-KR" altLang="en-US" sz="3200" dirty="0" smtClean="0"/>
          </a:p>
          <a:p>
            <a:endParaRPr lang="ko-KR" altLang="en-US" sz="2600" dirty="0"/>
          </a:p>
          <a:p>
            <a:pPr marL="0" indent="0">
              <a:buNone/>
            </a:pPr>
            <a:r>
              <a:rPr lang="ko-KR" altLang="en-US" dirty="0" smtClean="0"/>
              <a:t>   </a:t>
            </a:r>
            <a:endParaRPr lang="ko-KR" altLang="en-US" sz="21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138D9-972A-4936-A588-2EF0B733C907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1572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연구방법</a:t>
            </a:r>
            <a:endParaRPr lang="ko-KR" altLang="en-US" sz="4000" dirty="0"/>
          </a:p>
        </p:txBody>
      </p:sp>
      <p:sp>
        <p:nvSpPr>
          <p:cNvPr id="4" name="내용 개체 틀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문헌연구 및 사례조사</a:t>
            </a:r>
            <a:endParaRPr lang="ko-KR" altLang="en-US" dirty="0"/>
          </a:p>
          <a:p>
            <a:pPr marL="720000"/>
            <a:r>
              <a:rPr lang="ko-KR" altLang="en-US" sz="1600" dirty="0" smtClean="0"/>
              <a:t>기초연금제도의 현황분석</a:t>
            </a:r>
            <a:endParaRPr lang="en-US" altLang="ko-KR" sz="1600" dirty="0" smtClean="0"/>
          </a:p>
          <a:p>
            <a:pPr marL="720000"/>
            <a:r>
              <a:rPr lang="ko-KR" altLang="en-US" sz="1600" dirty="0" smtClean="0"/>
              <a:t>노후소득보장 및 기초연금 관련 선행연구 분석</a:t>
            </a:r>
            <a:endParaRPr lang="ko-KR" altLang="en-US" sz="1600" dirty="0"/>
          </a:p>
          <a:p>
            <a:endParaRPr lang="ko-KR" altLang="en-US" dirty="0"/>
          </a:p>
          <a:p>
            <a:r>
              <a:rPr lang="ko-KR" altLang="en-US" dirty="0" smtClean="0"/>
              <a:t>전문가 의견수렴</a:t>
            </a:r>
            <a:endParaRPr lang="en-US" altLang="ko-KR" dirty="0" smtClean="0"/>
          </a:p>
          <a:p>
            <a:pPr marL="0" indent="0">
              <a:buNone/>
            </a:pPr>
            <a:endParaRPr lang="ko-KR" altLang="en-US" dirty="0"/>
          </a:p>
          <a:p>
            <a:r>
              <a:rPr lang="ko-KR" altLang="en-US" sz="2200" dirty="0" smtClean="0"/>
              <a:t>국가 </a:t>
            </a:r>
            <a:r>
              <a:rPr lang="ko-KR" altLang="en-US" sz="2200" dirty="0"/>
              <a:t>비교연구 </a:t>
            </a:r>
            <a:r>
              <a:rPr lang="ko-KR" altLang="en-US" sz="2200" dirty="0" smtClean="0"/>
              <a:t>또는 </a:t>
            </a:r>
            <a:r>
              <a:rPr lang="ko-KR" altLang="en-US" sz="2200" dirty="0"/>
              <a:t>개별국가 사례연구</a:t>
            </a:r>
          </a:p>
          <a:p>
            <a:pPr marL="720000"/>
            <a:r>
              <a:rPr lang="ko-KR" altLang="en-US" sz="1600" dirty="0" smtClean="0"/>
              <a:t>분석이 유의미한 국가와의 비교연구 또는 개별구가의 사례연구</a:t>
            </a:r>
            <a:endParaRPr lang="ko-KR" altLang="en-US" sz="1600" dirty="0"/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138D9-972A-4936-A588-2EF0B733C907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03053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결과의 활용방안</a:t>
            </a:r>
            <a:endParaRPr lang="ko-KR" alt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000" dirty="0" smtClean="0"/>
              <a:t>연구결과의 </a:t>
            </a:r>
            <a:r>
              <a:rPr lang="ko-KR" altLang="en-US" sz="2000" dirty="0"/>
              <a:t>학문적 </a:t>
            </a:r>
            <a:r>
              <a:rPr lang="ko-KR" altLang="en-US" sz="2000" dirty="0" smtClean="0"/>
              <a:t>기여도</a:t>
            </a:r>
            <a:endParaRPr lang="ko-KR" altLang="en-US" sz="2000" dirty="0"/>
          </a:p>
          <a:p>
            <a:pPr marL="720000"/>
            <a:r>
              <a:rPr lang="ko-KR" altLang="en-US" sz="1600" dirty="0" smtClean="0"/>
              <a:t>노후소득보장과 기초연금에 대한 입법적 개선연구의 본격화</a:t>
            </a:r>
            <a:endParaRPr lang="ko-KR" altLang="en-US" sz="1600" dirty="0"/>
          </a:p>
          <a:p>
            <a:pPr marL="720000"/>
            <a:r>
              <a:rPr lang="ko-KR" altLang="en-US" sz="1600" dirty="0" smtClean="0"/>
              <a:t>관련 논의에 관한 학제간 연구의 필요성 제시</a:t>
            </a:r>
            <a:endParaRPr lang="ko-KR" altLang="en-US" sz="1600" dirty="0"/>
          </a:p>
          <a:p>
            <a:endParaRPr lang="ko-KR" altLang="en-US" sz="2000" dirty="0"/>
          </a:p>
          <a:p>
            <a:r>
              <a:rPr lang="ko-KR" altLang="en-US" sz="2000" dirty="0" smtClean="0"/>
              <a:t>연구결과의 정책적 기여도</a:t>
            </a:r>
            <a:endParaRPr lang="ko-KR" altLang="en-US" sz="2000" dirty="0"/>
          </a:p>
          <a:p>
            <a:pPr marL="720000"/>
            <a:r>
              <a:rPr lang="ko-KR" altLang="en-US" sz="1600" dirty="0" smtClean="0"/>
              <a:t>노후소득보장수단으로서의 기초연금에 대한 분석자료로서 활용</a:t>
            </a:r>
            <a:endParaRPr lang="ko-KR" altLang="en-US" sz="1600" dirty="0"/>
          </a:p>
          <a:p>
            <a:pPr marL="720000"/>
            <a:r>
              <a:rPr lang="ko-KR" altLang="en-US" sz="1600" dirty="0" smtClean="0"/>
              <a:t>기초연금의 노후소득보장수단으로서의 적정성 판단의 기초자료로서 활용</a:t>
            </a:r>
            <a:endParaRPr lang="en-US" altLang="ko-KR" sz="1600" dirty="0" smtClean="0"/>
          </a:p>
          <a:p>
            <a:pPr>
              <a:buNone/>
            </a:pPr>
            <a:endParaRPr lang="ko-KR" altLang="en-US" sz="2000" dirty="0"/>
          </a:p>
          <a:p>
            <a:r>
              <a:rPr lang="ko-KR" altLang="en-US" sz="2000" dirty="0" smtClean="0"/>
              <a:t>연구결과의 사회적 기여도</a:t>
            </a:r>
            <a:endParaRPr lang="ko-KR" altLang="en-US" sz="2000" dirty="0"/>
          </a:p>
          <a:p>
            <a:pPr marL="720000"/>
            <a:r>
              <a:rPr lang="ko-KR" altLang="en-US" sz="1600" dirty="0" smtClean="0"/>
              <a:t>기초연금의 노후소득보장수단으로서의 역할강화를 제안함으로써 노인에 대한 </a:t>
            </a:r>
            <a:endParaRPr lang="en-US" altLang="ko-KR" sz="1600" dirty="0" smtClean="0"/>
          </a:p>
          <a:p>
            <a:pPr marL="720000">
              <a:buNone/>
            </a:pPr>
            <a:r>
              <a:rPr lang="en-US" altLang="ko-KR" sz="1600" dirty="0" smtClean="0"/>
              <a:t>   </a:t>
            </a:r>
            <a:r>
              <a:rPr lang="ko-KR" altLang="en-US" sz="1600" dirty="0" smtClean="0"/>
              <a:t>사회보장제도의 개선에 기여</a:t>
            </a:r>
          </a:p>
          <a:p>
            <a:pPr lvl="1"/>
            <a:endParaRPr lang="en-US" altLang="ko-KR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138D9-972A-4936-A588-2EF0B733C907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332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과제추진체계</a:t>
            </a:r>
            <a:endParaRPr lang="ko-KR" altLang="en-US" sz="4000" dirty="0"/>
          </a:p>
        </p:txBody>
      </p:sp>
      <p:grpSp>
        <p:nvGrpSpPr>
          <p:cNvPr id="8" name="그룹 7"/>
          <p:cNvGrpSpPr/>
          <p:nvPr/>
        </p:nvGrpSpPr>
        <p:grpSpPr>
          <a:xfrm>
            <a:off x="169238" y="1700808"/>
            <a:ext cx="8739187" cy="3853241"/>
            <a:chOff x="172857" y="1340768"/>
            <a:chExt cx="8739187" cy="3853241"/>
          </a:xfrm>
        </p:grpSpPr>
        <p:sp>
          <p:nvSpPr>
            <p:cNvPr id="127" name="AutoShape 2"/>
            <p:cNvSpPr>
              <a:spLocks noChangeArrowheads="1"/>
            </p:cNvSpPr>
            <p:nvPr/>
          </p:nvSpPr>
          <p:spPr bwMode="auto">
            <a:xfrm>
              <a:off x="2372255" y="2494049"/>
              <a:ext cx="2115961" cy="2348706"/>
            </a:xfrm>
            <a:custGeom>
              <a:avLst/>
              <a:gdLst>
                <a:gd name="G0" fmla="+- 819 0 0"/>
                <a:gd name="G1" fmla="+- 21600 0 819"/>
                <a:gd name="G2" fmla="*/ 819 1 2"/>
                <a:gd name="G3" fmla="+- 21600 0 G2"/>
                <a:gd name="G4" fmla="+/ 819 21600 2"/>
                <a:gd name="G5" fmla="+/ G1 0 2"/>
                <a:gd name="G6" fmla="*/ 21600 21600 819"/>
                <a:gd name="G7" fmla="*/ G6 1 2"/>
                <a:gd name="G8" fmla="+- 21600 0 G7"/>
                <a:gd name="G9" fmla="*/ 21600 1 2"/>
                <a:gd name="G10" fmla="+- 819 0 G9"/>
                <a:gd name="G11" fmla="?: G10 G8 0"/>
                <a:gd name="G12" fmla="?: G10 G7 21600"/>
                <a:gd name="T0" fmla="*/ 21190 w 21600"/>
                <a:gd name="T1" fmla="*/ 10800 h 21600"/>
                <a:gd name="T2" fmla="*/ 10800 w 21600"/>
                <a:gd name="T3" fmla="*/ 21600 h 21600"/>
                <a:gd name="T4" fmla="*/ 410 w 21600"/>
                <a:gd name="T5" fmla="*/ 10800 h 21600"/>
                <a:gd name="T6" fmla="*/ 10800 w 21600"/>
                <a:gd name="T7" fmla="*/ 0 h 21600"/>
                <a:gd name="T8" fmla="*/ 2210 w 21600"/>
                <a:gd name="T9" fmla="*/ 2210 h 21600"/>
                <a:gd name="T10" fmla="*/ 19390 w 21600"/>
                <a:gd name="T11" fmla="*/ 1939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819" y="21600"/>
                  </a:lnTo>
                  <a:lnTo>
                    <a:pt x="20781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1">
              <a:gsLst>
                <a:gs pos="0">
                  <a:srgbClr val="808080">
                    <a:alpha val="0"/>
                  </a:srgbClr>
                </a:gs>
                <a:gs pos="100000">
                  <a:srgbClr val="808080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28" name="AutoShape 3"/>
            <p:cNvSpPr>
              <a:spLocks noChangeArrowheads="1"/>
            </p:cNvSpPr>
            <p:nvPr/>
          </p:nvSpPr>
          <p:spPr bwMode="auto">
            <a:xfrm>
              <a:off x="4586672" y="2494049"/>
              <a:ext cx="2115961" cy="2348706"/>
            </a:xfrm>
            <a:custGeom>
              <a:avLst/>
              <a:gdLst>
                <a:gd name="G0" fmla="+- 819 0 0"/>
                <a:gd name="G1" fmla="+- 21600 0 819"/>
                <a:gd name="G2" fmla="*/ 819 1 2"/>
                <a:gd name="G3" fmla="+- 21600 0 G2"/>
                <a:gd name="G4" fmla="+/ 819 21600 2"/>
                <a:gd name="G5" fmla="+/ G1 0 2"/>
                <a:gd name="G6" fmla="*/ 21600 21600 819"/>
                <a:gd name="G7" fmla="*/ G6 1 2"/>
                <a:gd name="G8" fmla="+- 21600 0 G7"/>
                <a:gd name="G9" fmla="*/ 21600 1 2"/>
                <a:gd name="G10" fmla="+- 819 0 G9"/>
                <a:gd name="G11" fmla="?: G10 G8 0"/>
                <a:gd name="G12" fmla="?: G10 G7 21600"/>
                <a:gd name="T0" fmla="*/ 21190 w 21600"/>
                <a:gd name="T1" fmla="*/ 10800 h 21600"/>
                <a:gd name="T2" fmla="*/ 10800 w 21600"/>
                <a:gd name="T3" fmla="*/ 21600 h 21600"/>
                <a:gd name="T4" fmla="*/ 410 w 21600"/>
                <a:gd name="T5" fmla="*/ 10800 h 21600"/>
                <a:gd name="T6" fmla="*/ 10800 w 21600"/>
                <a:gd name="T7" fmla="*/ 0 h 21600"/>
                <a:gd name="T8" fmla="*/ 2210 w 21600"/>
                <a:gd name="T9" fmla="*/ 2210 h 21600"/>
                <a:gd name="T10" fmla="*/ 19390 w 21600"/>
                <a:gd name="T11" fmla="*/ 1939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819" y="21600"/>
                  </a:lnTo>
                  <a:lnTo>
                    <a:pt x="20781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1">
              <a:gsLst>
                <a:gs pos="0">
                  <a:srgbClr val="808080">
                    <a:alpha val="0"/>
                  </a:srgbClr>
                </a:gs>
                <a:gs pos="100000">
                  <a:srgbClr val="808080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30" name="AutoShape 5"/>
            <p:cNvSpPr>
              <a:spLocks noChangeArrowheads="1"/>
            </p:cNvSpPr>
            <p:nvPr/>
          </p:nvSpPr>
          <p:spPr bwMode="auto">
            <a:xfrm>
              <a:off x="172857" y="2494049"/>
              <a:ext cx="2115961" cy="2348706"/>
            </a:xfrm>
            <a:custGeom>
              <a:avLst/>
              <a:gdLst>
                <a:gd name="G0" fmla="+- 819 0 0"/>
                <a:gd name="G1" fmla="+- 21600 0 819"/>
                <a:gd name="G2" fmla="*/ 819 1 2"/>
                <a:gd name="G3" fmla="+- 21600 0 G2"/>
                <a:gd name="G4" fmla="+/ 819 21600 2"/>
                <a:gd name="G5" fmla="+/ G1 0 2"/>
                <a:gd name="G6" fmla="*/ 21600 21600 819"/>
                <a:gd name="G7" fmla="*/ G6 1 2"/>
                <a:gd name="G8" fmla="+- 21600 0 G7"/>
                <a:gd name="G9" fmla="*/ 21600 1 2"/>
                <a:gd name="G10" fmla="+- 819 0 G9"/>
                <a:gd name="G11" fmla="?: G10 G8 0"/>
                <a:gd name="G12" fmla="?: G10 G7 21600"/>
                <a:gd name="T0" fmla="*/ 21190 w 21600"/>
                <a:gd name="T1" fmla="*/ 10800 h 21600"/>
                <a:gd name="T2" fmla="*/ 10800 w 21600"/>
                <a:gd name="T3" fmla="*/ 21600 h 21600"/>
                <a:gd name="T4" fmla="*/ 410 w 21600"/>
                <a:gd name="T5" fmla="*/ 10800 h 21600"/>
                <a:gd name="T6" fmla="*/ 10800 w 21600"/>
                <a:gd name="T7" fmla="*/ 0 h 21600"/>
                <a:gd name="T8" fmla="*/ 2210 w 21600"/>
                <a:gd name="T9" fmla="*/ 2210 h 21600"/>
                <a:gd name="T10" fmla="*/ 19390 w 21600"/>
                <a:gd name="T11" fmla="*/ 1939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819" y="21600"/>
                  </a:lnTo>
                  <a:lnTo>
                    <a:pt x="20781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1">
              <a:gsLst>
                <a:gs pos="0">
                  <a:srgbClr val="808080">
                    <a:alpha val="0"/>
                  </a:srgbClr>
                </a:gs>
                <a:gs pos="100000">
                  <a:srgbClr val="808080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31" name="AutoShape 6"/>
            <p:cNvSpPr>
              <a:spLocks noChangeArrowheads="1"/>
            </p:cNvSpPr>
            <p:nvPr/>
          </p:nvSpPr>
          <p:spPr bwMode="auto">
            <a:xfrm>
              <a:off x="2465705" y="2500399"/>
              <a:ext cx="1945750" cy="2342356"/>
            </a:xfrm>
            <a:prstGeom prst="roundRect">
              <a:avLst>
                <a:gd name="adj" fmla="val 0"/>
              </a:avLst>
            </a:prstGeom>
            <a:gradFill rotWithShape="1">
              <a:gsLst>
                <a:gs pos="0">
                  <a:srgbClr val="FFFFFF"/>
                </a:gs>
                <a:gs pos="100000">
                  <a:srgbClr val="EAEAEA"/>
                </a:gs>
              </a:gsLst>
              <a:lin ang="5400000" scaled="1"/>
            </a:gradFill>
            <a:ln w="9525">
              <a:solidFill>
                <a:srgbClr val="C0C0C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32" name="AutoShape 7"/>
            <p:cNvSpPr>
              <a:spLocks noChangeArrowheads="1"/>
            </p:cNvSpPr>
            <p:nvPr/>
          </p:nvSpPr>
          <p:spPr bwMode="auto">
            <a:xfrm>
              <a:off x="257962" y="2500399"/>
              <a:ext cx="1945750" cy="2342356"/>
            </a:xfrm>
            <a:prstGeom prst="roundRect">
              <a:avLst>
                <a:gd name="adj" fmla="val 0"/>
              </a:avLst>
            </a:prstGeom>
            <a:gradFill rotWithShape="1">
              <a:gsLst>
                <a:gs pos="0">
                  <a:srgbClr val="FFFFFF"/>
                </a:gs>
                <a:gs pos="100000">
                  <a:srgbClr val="EAEAEA"/>
                </a:gs>
              </a:gsLst>
              <a:lin ang="5400000" scaled="1"/>
            </a:gradFill>
            <a:ln w="9525">
              <a:solidFill>
                <a:srgbClr val="C0C0C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34" name="AutoShape 9"/>
            <p:cNvSpPr>
              <a:spLocks noChangeArrowheads="1"/>
            </p:cNvSpPr>
            <p:nvPr/>
          </p:nvSpPr>
          <p:spPr bwMode="auto">
            <a:xfrm>
              <a:off x="4673446" y="2500399"/>
              <a:ext cx="1945750" cy="2342356"/>
            </a:xfrm>
            <a:prstGeom prst="roundRect">
              <a:avLst>
                <a:gd name="adj" fmla="val 0"/>
              </a:avLst>
            </a:prstGeom>
            <a:gradFill rotWithShape="1">
              <a:gsLst>
                <a:gs pos="0">
                  <a:srgbClr val="FFFFFF"/>
                </a:gs>
                <a:gs pos="100000">
                  <a:srgbClr val="EAEAEA"/>
                </a:gs>
              </a:gsLst>
              <a:lin ang="5400000" scaled="1"/>
            </a:gradFill>
            <a:ln w="9525">
              <a:solidFill>
                <a:srgbClr val="C0C0C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39" name="Text Box 34"/>
            <p:cNvSpPr txBox="1">
              <a:spLocks noChangeArrowheads="1"/>
            </p:cNvSpPr>
            <p:nvPr/>
          </p:nvSpPr>
          <p:spPr bwMode="auto">
            <a:xfrm>
              <a:off x="2577069" y="3275952"/>
              <a:ext cx="1832276" cy="3385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1600" kern="0" dirty="0" smtClean="0">
                  <a:solidFill>
                    <a:srgbClr val="2E99E2"/>
                  </a:solidFill>
                  <a:latin typeface="+mn-ea"/>
                </a:rPr>
                <a:t>책임</a:t>
              </a:r>
              <a:r>
                <a:rPr kumimoji="0" lang="ko-KR" altLang="en-US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2E99E2"/>
                  </a:solidFill>
                  <a:effectLst/>
                  <a:uLnTx/>
                  <a:uFillTx/>
                  <a:latin typeface="+mn-ea"/>
                </a:rPr>
                <a:t>연구원</a:t>
              </a:r>
              <a:endParaRPr kumimoji="0" lang="en-US" altLang="ko-KR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2E99E2"/>
                </a:solidFill>
                <a:effectLst/>
                <a:uLnTx/>
                <a:uFillTx/>
                <a:latin typeface="+mn-ea"/>
              </a:endParaRPr>
            </a:p>
          </p:txBody>
        </p:sp>
        <p:grpSp>
          <p:nvGrpSpPr>
            <p:cNvPr id="140" name="Group 35"/>
            <p:cNvGrpSpPr>
              <a:grpSpLocks/>
            </p:cNvGrpSpPr>
            <p:nvPr/>
          </p:nvGrpSpPr>
          <p:grpSpPr bwMode="auto">
            <a:xfrm>
              <a:off x="2544135" y="3448136"/>
              <a:ext cx="1802238" cy="161925"/>
              <a:chOff x="1676" y="1594"/>
              <a:chExt cx="1080" cy="102"/>
            </a:xfrm>
          </p:grpSpPr>
          <p:grpSp>
            <p:nvGrpSpPr>
              <p:cNvPr id="223" name="Group 36"/>
              <p:cNvGrpSpPr>
                <a:grpSpLocks/>
              </p:cNvGrpSpPr>
              <p:nvPr/>
            </p:nvGrpSpPr>
            <p:grpSpPr bwMode="auto">
              <a:xfrm>
                <a:off x="1676" y="1594"/>
                <a:ext cx="28" cy="102"/>
                <a:chOff x="431" y="1589"/>
                <a:chExt cx="34" cy="112"/>
              </a:xfrm>
            </p:grpSpPr>
            <p:sp>
              <p:nvSpPr>
                <p:cNvPr id="225" name="Rectangle 37"/>
                <p:cNvSpPr>
                  <a:spLocks noChangeArrowheads="1"/>
                </p:cNvSpPr>
                <p:nvPr/>
              </p:nvSpPr>
              <p:spPr bwMode="auto">
                <a:xfrm>
                  <a:off x="431" y="1589"/>
                  <a:ext cx="34" cy="112"/>
                </a:xfrm>
                <a:prstGeom prst="rect">
                  <a:avLst/>
                </a:prstGeom>
                <a:solidFill>
                  <a:srgbClr val="0897DE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bg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600" b="0" i="0" u="none" strike="noStrike" kern="0" cap="none" spc="0" normalizeH="0" baseline="0" noProof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+mn-ea"/>
                  </a:endParaRPr>
                </a:p>
              </p:txBody>
            </p:sp>
            <p:sp>
              <p:nvSpPr>
                <p:cNvPr id="226" name="Rectangle 38"/>
                <p:cNvSpPr>
                  <a:spLocks noChangeArrowheads="1"/>
                </p:cNvSpPr>
                <p:nvPr/>
              </p:nvSpPr>
              <p:spPr bwMode="auto">
                <a:xfrm>
                  <a:off x="431" y="1589"/>
                  <a:ext cx="34" cy="23"/>
                </a:xfrm>
                <a:prstGeom prst="rect">
                  <a:avLst/>
                </a:prstGeom>
                <a:solidFill>
                  <a:srgbClr val="62C7FA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bg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600" b="0" i="0" u="none" strike="noStrike" kern="0" cap="none" spc="0" normalizeH="0" baseline="0" noProof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+mn-ea"/>
                  </a:endParaRPr>
                </a:p>
              </p:txBody>
            </p:sp>
          </p:grpSp>
          <p:sp>
            <p:nvSpPr>
              <p:cNvPr id="224" name="Line 39"/>
              <p:cNvSpPr>
                <a:spLocks noChangeShapeType="1"/>
              </p:cNvSpPr>
              <p:nvPr/>
            </p:nvSpPr>
            <p:spPr bwMode="auto">
              <a:xfrm>
                <a:off x="1678" y="1694"/>
                <a:ext cx="1078" cy="0"/>
              </a:xfrm>
              <a:prstGeom prst="line">
                <a:avLst/>
              </a:prstGeom>
              <a:noFill/>
              <a:ln w="6350">
                <a:solidFill>
                  <a:srgbClr val="0897DE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6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</a:endParaRPr>
              </a:p>
            </p:txBody>
          </p:sp>
        </p:grpSp>
        <p:sp>
          <p:nvSpPr>
            <p:cNvPr id="141" name="Text Box 40"/>
            <p:cNvSpPr txBox="1">
              <a:spLocks noChangeArrowheads="1"/>
            </p:cNvSpPr>
            <p:nvPr/>
          </p:nvSpPr>
          <p:spPr bwMode="auto">
            <a:xfrm>
              <a:off x="2459030" y="3624349"/>
              <a:ext cx="1818926" cy="15696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tabLst/>
                <a:defRPr/>
              </a:pPr>
              <a:endParaRPr kumimoji="0" lang="en-US" altLang="ko-KR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+mn-ea"/>
              </a:endParaRPr>
            </a:p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Blip>
                  <a:blip r:embed="rId2"/>
                </a:buBlip>
                <a:tabLst/>
                <a:defRPr/>
              </a:pPr>
              <a:r>
                <a:rPr lang="ko-KR" altLang="en-US" sz="1600" kern="0" noProof="0" dirty="0" smtClean="0">
                  <a:solidFill>
                    <a:srgbClr val="5F5F5F"/>
                  </a:solidFill>
                  <a:latin typeface="+mn-ea"/>
                </a:rPr>
                <a:t> 연구보조원</a:t>
              </a:r>
              <a:r>
                <a:rPr lang="en-US" altLang="ko-KR" sz="1600" kern="0" noProof="0" dirty="0" smtClean="0">
                  <a:solidFill>
                    <a:srgbClr val="5F5F5F"/>
                  </a:solidFill>
                  <a:latin typeface="+mn-ea"/>
                </a:rPr>
                <a:t>1 (</a:t>
              </a:r>
              <a:r>
                <a:rPr lang="ko-KR" altLang="en-US" sz="1600" kern="0" dirty="0" smtClean="0">
                  <a:solidFill>
                    <a:srgbClr val="5F5F5F"/>
                  </a:solidFill>
                  <a:latin typeface="+mn-ea"/>
                </a:rPr>
                <a:t>정다은</a:t>
              </a:r>
              <a:r>
                <a:rPr lang="en-US" altLang="ko-KR" sz="1600" kern="0" noProof="0" dirty="0" smtClean="0">
                  <a:solidFill>
                    <a:srgbClr val="5F5F5F"/>
                  </a:solidFill>
                  <a:latin typeface="+mn-ea"/>
                </a:rPr>
                <a:t>)</a:t>
              </a:r>
            </a:p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tabLst/>
                <a:defRPr/>
              </a:pPr>
              <a:endParaRPr kumimoji="0" lang="en-US" altLang="ko-KR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42" name="Text Box 41"/>
            <p:cNvSpPr txBox="1">
              <a:spLocks noChangeArrowheads="1"/>
            </p:cNvSpPr>
            <p:nvPr/>
          </p:nvSpPr>
          <p:spPr bwMode="auto">
            <a:xfrm>
              <a:off x="329718" y="3285795"/>
              <a:ext cx="1832276" cy="3385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4E7143"/>
                  </a:solidFill>
                  <a:effectLst/>
                  <a:uLnTx/>
                  <a:uFillTx/>
                  <a:latin typeface="+mn-ea"/>
                </a:rPr>
                <a:t>책임연구원</a:t>
              </a:r>
              <a:endParaRPr kumimoji="0" lang="en-US" altLang="ko-KR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4E7143"/>
                </a:solidFill>
                <a:effectLst/>
                <a:uLnTx/>
                <a:uFillTx/>
                <a:latin typeface="+mn-ea"/>
              </a:endParaRPr>
            </a:p>
          </p:txBody>
        </p:sp>
        <p:grpSp>
          <p:nvGrpSpPr>
            <p:cNvPr id="143" name="Group 42"/>
            <p:cNvGrpSpPr>
              <a:grpSpLocks/>
            </p:cNvGrpSpPr>
            <p:nvPr/>
          </p:nvGrpSpPr>
          <p:grpSpPr bwMode="auto">
            <a:xfrm>
              <a:off x="326381" y="3448136"/>
              <a:ext cx="1815588" cy="161925"/>
              <a:chOff x="347" y="1594"/>
              <a:chExt cx="1088" cy="102"/>
            </a:xfrm>
          </p:grpSpPr>
          <p:grpSp>
            <p:nvGrpSpPr>
              <p:cNvPr id="219" name="Group 43"/>
              <p:cNvGrpSpPr>
                <a:grpSpLocks/>
              </p:cNvGrpSpPr>
              <p:nvPr/>
            </p:nvGrpSpPr>
            <p:grpSpPr bwMode="auto">
              <a:xfrm>
                <a:off x="347" y="1594"/>
                <a:ext cx="28" cy="102"/>
                <a:chOff x="431" y="1589"/>
                <a:chExt cx="34" cy="112"/>
              </a:xfrm>
            </p:grpSpPr>
            <p:sp>
              <p:nvSpPr>
                <p:cNvPr id="221" name="Rectangle 44"/>
                <p:cNvSpPr>
                  <a:spLocks noChangeArrowheads="1"/>
                </p:cNvSpPr>
                <p:nvPr/>
              </p:nvSpPr>
              <p:spPr bwMode="auto">
                <a:xfrm>
                  <a:off x="431" y="1589"/>
                  <a:ext cx="34" cy="112"/>
                </a:xfrm>
                <a:prstGeom prst="rect">
                  <a:avLst/>
                </a:prstGeom>
                <a:solidFill>
                  <a:srgbClr val="4E7143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bg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600" b="0" i="0" u="none" strike="noStrike" kern="0" cap="none" spc="0" normalizeH="0" baseline="0" noProof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+mn-ea"/>
                  </a:endParaRPr>
                </a:p>
              </p:txBody>
            </p:sp>
            <p:sp>
              <p:nvSpPr>
                <p:cNvPr id="222" name="Rectangle 45"/>
                <p:cNvSpPr>
                  <a:spLocks noChangeArrowheads="1"/>
                </p:cNvSpPr>
                <p:nvPr/>
              </p:nvSpPr>
              <p:spPr bwMode="auto">
                <a:xfrm>
                  <a:off x="431" y="1589"/>
                  <a:ext cx="34" cy="23"/>
                </a:xfrm>
                <a:prstGeom prst="rect">
                  <a:avLst/>
                </a:prstGeom>
                <a:solidFill>
                  <a:srgbClr val="A2C298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bg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600" b="0" i="0" u="none" strike="noStrike" kern="0" cap="none" spc="0" normalizeH="0" baseline="0" noProof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+mn-ea"/>
                  </a:endParaRPr>
                </a:p>
              </p:txBody>
            </p:sp>
          </p:grpSp>
          <p:sp>
            <p:nvSpPr>
              <p:cNvPr id="220" name="Line 46"/>
              <p:cNvSpPr>
                <a:spLocks noChangeShapeType="1"/>
              </p:cNvSpPr>
              <p:nvPr/>
            </p:nvSpPr>
            <p:spPr bwMode="auto">
              <a:xfrm>
                <a:off x="349" y="1694"/>
                <a:ext cx="1086" cy="0"/>
              </a:xfrm>
              <a:prstGeom prst="line">
                <a:avLst/>
              </a:prstGeom>
              <a:noFill/>
              <a:ln w="6350">
                <a:solidFill>
                  <a:srgbClr val="4E7143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6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</a:endParaRPr>
              </a:p>
            </p:txBody>
          </p:sp>
        </p:grpSp>
        <p:sp>
          <p:nvSpPr>
            <p:cNvPr id="144" name="Text Box 47"/>
            <p:cNvSpPr txBox="1">
              <a:spLocks noChangeArrowheads="1"/>
            </p:cNvSpPr>
            <p:nvPr/>
          </p:nvSpPr>
          <p:spPr bwMode="auto">
            <a:xfrm>
              <a:off x="241275" y="3624349"/>
              <a:ext cx="1818926" cy="12003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36000" rIns="7200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tabLst/>
                <a:defRPr/>
              </a:pPr>
              <a:endParaRPr kumimoji="0" lang="en-US" altLang="ko-KR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+mn-ea"/>
              </a:endParaRPr>
            </a:p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Blip>
                  <a:blip r:embed="rId2"/>
                </a:buBlip>
                <a:tabLst/>
                <a:defRPr/>
              </a:pPr>
              <a:r>
                <a:rPr lang="ko-KR" altLang="en-US" sz="1600" kern="0" dirty="0" smtClean="0">
                  <a:solidFill>
                    <a:srgbClr val="5F5F5F"/>
                  </a:solidFill>
                  <a:latin typeface="+mn-ea"/>
                </a:rPr>
                <a:t>공동연구원                             </a:t>
              </a:r>
              <a:r>
                <a:rPr lang="en-US" altLang="ko-KR" sz="1600" kern="0" dirty="0" smtClean="0">
                  <a:solidFill>
                    <a:srgbClr val="5F5F5F"/>
                  </a:solidFill>
                  <a:latin typeface="+mn-ea"/>
                </a:rPr>
                <a:t>(</a:t>
              </a:r>
              <a:r>
                <a:rPr lang="ko-KR" altLang="en-US" sz="1600" kern="0" dirty="0" smtClean="0">
                  <a:solidFill>
                    <a:srgbClr val="5F5F5F"/>
                  </a:solidFill>
                  <a:latin typeface="+mn-ea"/>
                </a:rPr>
                <a:t>한명진</a:t>
              </a:r>
              <a:r>
                <a:rPr lang="en-US" altLang="ko-KR" sz="1600" kern="0" dirty="0" smtClean="0">
                  <a:solidFill>
                    <a:srgbClr val="5F5F5F"/>
                  </a:solidFill>
                  <a:latin typeface="+mn-ea"/>
                </a:rPr>
                <a:t>)</a:t>
              </a:r>
              <a:endParaRPr kumimoji="0" lang="en-US" altLang="ko-KR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48" name="Text Box 55"/>
            <p:cNvSpPr txBox="1">
              <a:spLocks noChangeArrowheads="1"/>
            </p:cNvSpPr>
            <p:nvPr/>
          </p:nvSpPr>
          <p:spPr bwMode="auto">
            <a:xfrm>
              <a:off x="4786919" y="3285795"/>
              <a:ext cx="1832276" cy="3385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1600" kern="0" dirty="0" smtClean="0">
                  <a:solidFill>
                    <a:srgbClr val="0564CD"/>
                  </a:solidFill>
                  <a:latin typeface="+mn-ea"/>
                </a:rPr>
                <a:t>책임</a:t>
              </a:r>
              <a:r>
                <a:rPr kumimoji="0" lang="ko-KR" altLang="en-US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564CD"/>
                  </a:solidFill>
                  <a:effectLst/>
                  <a:uLnTx/>
                  <a:uFillTx/>
                  <a:latin typeface="+mn-ea"/>
                </a:rPr>
                <a:t>연구원</a:t>
              </a:r>
              <a:endParaRPr kumimoji="0" lang="en-US" altLang="ko-KR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564CD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49" name="Text Box 56"/>
            <p:cNvSpPr txBox="1">
              <a:spLocks noChangeArrowheads="1"/>
            </p:cNvSpPr>
            <p:nvPr/>
          </p:nvSpPr>
          <p:spPr bwMode="auto">
            <a:xfrm>
              <a:off x="4668441" y="3624349"/>
              <a:ext cx="1818926" cy="12003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Blip>
                  <a:blip r:embed="rId2"/>
                </a:buBlip>
                <a:tabLst/>
                <a:defRPr/>
              </a:pPr>
              <a:r>
                <a:rPr kumimoji="0" lang="en-US" altLang="ko-KR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5F5F5F"/>
                  </a:solidFill>
                  <a:effectLst/>
                  <a:uLnTx/>
                  <a:uFillTx/>
                  <a:latin typeface="+mn-ea"/>
                </a:rPr>
                <a:t> </a:t>
              </a:r>
              <a:r>
                <a:rPr kumimoji="0" lang="ko-KR" altLang="en-US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5F5F5F"/>
                  </a:solidFill>
                  <a:effectLst/>
                  <a:uLnTx/>
                  <a:uFillTx/>
                  <a:latin typeface="+mn-ea"/>
                </a:rPr>
                <a:t>공동연구원</a:t>
              </a:r>
              <a:endParaRPr kumimoji="0" lang="en-US" altLang="ko-KR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+mn-ea"/>
              </a:endParaRPr>
            </a:p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Blip>
                  <a:blip r:embed="rId2"/>
                </a:buBlip>
                <a:tabLst/>
                <a:defRPr/>
              </a:pPr>
              <a:r>
                <a:rPr lang="en-US" altLang="ko-KR" sz="1600" kern="0" dirty="0">
                  <a:solidFill>
                    <a:srgbClr val="5F5F5F"/>
                  </a:solidFill>
                  <a:latin typeface="+mn-ea"/>
                </a:rPr>
                <a:t> </a:t>
              </a:r>
              <a:r>
                <a:rPr lang="ko-KR" altLang="en-US" sz="1600" kern="0" dirty="0" smtClean="0">
                  <a:solidFill>
                    <a:srgbClr val="5F5F5F"/>
                  </a:solidFill>
                  <a:latin typeface="+mn-ea"/>
                </a:rPr>
                <a:t>연구보조원</a:t>
              </a:r>
              <a:r>
                <a:rPr lang="en-US" altLang="ko-KR" sz="1600" kern="0" dirty="0" smtClean="0">
                  <a:solidFill>
                    <a:srgbClr val="5F5F5F"/>
                  </a:solidFill>
                  <a:latin typeface="+mn-ea"/>
                </a:rPr>
                <a:t>2</a:t>
              </a:r>
            </a:p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lang="en-US" altLang="ko-KR" sz="1600" kern="0" dirty="0" smtClean="0">
                  <a:solidFill>
                    <a:srgbClr val="5F5F5F"/>
                  </a:solidFill>
                  <a:latin typeface="+mn-ea"/>
                </a:rPr>
                <a:t>(</a:t>
              </a:r>
              <a:r>
                <a:rPr lang="ko-KR" altLang="en-US" sz="1600" kern="0" dirty="0" smtClean="0">
                  <a:solidFill>
                    <a:srgbClr val="5F5F5F"/>
                  </a:solidFill>
                  <a:latin typeface="+mn-ea"/>
                </a:rPr>
                <a:t>임현종</a:t>
              </a:r>
              <a:r>
                <a:rPr lang="en-US" altLang="ko-KR" sz="1600" kern="0" dirty="0" smtClean="0">
                  <a:solidFill>
                    <a:srgbClr val="5F5F5F"/>
                  </a:solidFill>
                  <a:latin typeface="+mn-ea"/>
                </a:rPr>
                <a:t>)</a:t>
              </a:r>
              <a:endParaRPr kumimoji="0" lang="en-US" altLang="ko-KR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+mn-ea"/>
              </a:endParaRPr>
            </a:p>
          </p:txBody>
        </p:sp>
        <p:grpSp>
          <p:nvGrpSpPr>
            <p:cNvPr id="150" name="Group 57"/>
            <p:cNvGrpSpPr>
              <a:grpSpLocks/>
            </p:cNvGrpSpPr>
            <p:nvPr/>
          </p:nvGrpSpPr>
          <p:grpSpPr bwMode="auto">
            <a:xfrm>
              <a:off x="4753546" y="3448136"/>
              <a:ext cx="1802238" cy="161925"/>
              <a:chOff x="3000" y="1594"/>
              <a:chExt cx="1080" cy="102"/>
            </a:xfrm>
          </p:grpSpPr>
          <p:grpSp>
            <p:nvGrpSpPr>
              <p:cNvPr id="211" name="Group 58"/>
              <p:cNvGrpSpPr>
                <a:grpSpLocks/>
              </p:cNvGrpSpPr>
              <p:nvPr/>
            </p:nvGrpSpPr>
            <p:grpSpPr bwMode="auto">
              <a:xfrm>
                <a:off x="3000" y="1594"/>
                <a:ext cx="28" cy="102"/>
                <a:chOff x="431" y="1589"/>
                <a:chExt cx="34" cy="112"/>
              </a:xfrm>
            </p:grpSpPr>
            <p:sp>
              <p:nvSpPr>
                <p:cNvPr id="213" name="Rectangle 59"/>
                <p:cNvSpPr>
                  <a:spLocks noChangeArrowheads="1"/>
                </p:cNvSpPr>
                <p:nvPr/>
              </p:nvSpPr>
              <p:spPr bwMode="auto">
                <a:xfrm>
                  <a:off x="431" y="1589"/>
                  <a:ext cx="34" cy="112"/>
                </a:xfrm>
                <a:prstGeom prst="rect">
                  <a:avLst/>
                </a:prstGeom>
                <a:solidFill>
                  <a:srgbClr val="0564C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bg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600" b="0" i="0" u="none" strike="noStrike" kern="0" cap="none" spc="0" normalizeH="0" baseline="0" noProof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+mn-ea"/>
                  </a:endParaRPr>
                </a:p>
              </p:txBody>
            </p:sp>
            <p:sp>
              <p:nvSpPr>
                <p:cNvPr id="214" name="Rectangle 60"/>
                <p:cNvSpPr>
                  <a:spLocks noChangeArrowheads="1"/>
                </p:cNvSpPr>
                <p:nvPr/>
              </p:nvSpPr>
              <p:spPr bwMode="auto">
                <a:xfrm>
                  <a:off x="431" y="1589"/>
                  <a:ext cx="34" cy="23"/>
                </a:xfrm>
                <a:prstGeom prst="rect">
                  <a:avLst/>
                </a:prstGeom>
                <a:solidFill>
                  <a:srgbClr val="479DFB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bg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600" b="0" i="0" u="none" strike="noStrike" kern="0" cap="none" spc="0" normalizeH="0" baseline="0" noProof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+mn-ea"/>
                  </a:endParaRPr>
                </a:p>
              </p:txBody>
            </p:sp>
          </p:grpSp>
          <p:sp>
            <p:nvSpPr>
              <p:cNvPr id="212" name="Line 61"/>
              <p:cNvSpPr>
                <a:spLocks noChangeShapeType="1"/>
              </p:cNvSpPr>
              <p:nvPr/>
            </p:nvSpPr>
            <p:spPr bwMode="auto">
              <a:xfrm>
                <a:off x="3002" y="1694"/>
                <a:ext cx="1078" cy="0"/>
              </a:xfrm>
              <a:prstGeom prst="line">
                <a:avLst/>
              </a:prstGeom>
              <a:noFill/>
              <a:ln w="6350">
                <a:solidFill>
                  <a:srgbClr val="0564CD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6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</a:endParaRPr>
              </a:p>
            </p:txBody>
          </p:sp>
        </p:grpSp>
        <p:grpSp>
          <p:nvGrpSpPr>
            <p:cNvPr id="135" name="Group 10"/>
            <p:cNvGrpSpPr>
              <a:grpSpLocks/>
            </p:cNvGrpSpPr>
            <p:nvPr/>
          </p:nvGrpSpPr>
          <p:grpSpPr bwMode="auto">
            <a:xfrm>
              <a:off x="256294" y="2449599"/>
              <a:ext cx="1959474" cy="836196"/>
              <a:chOff x="305" y="977"/>
              <a:chExt cx="1162" cy="450"/>
            </a:xfrm>
          </p:grpSpPr>
          <p:pic>
            <p:nvPicPr>
              <p:cNvPr id="242" name="Picture 11" descr="바코드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6342" t="11375" r="19810" b="6238"/>
              <a:stretch>
                <a:fillRect/>
              </a:stretch>
            </p:blipFill>
            <p:spPr bwMode="auto">
              <a:xfrm>
                <a:off x="1369" y="990"/>
                <a:ext cx="28" cy="1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43" name="AutoShape 12"/>
              <p:cNvSpPr>
                <a:spLocks noChangeArrowheads="1"/>
              </p:cNvSpPr>
              <p:nvPr/>
            </p:nvSpPr>
            <p:spPr bwMode="auto">
              <a:xfrm flipV="1">
                <a:off x="305" y="977"/>
                <a:ext cx="1162" cy="33"/>
              </a:xfrm>
              <a:custGeom>
                <a:avLst/>
                <a:gdLst>
                  <a:gd name="G0" fmla="+- 1093 0 0"/>
                  <a:gd name="G1" fmla="+- 21600 0 1093"/>
                  <a:gd name="G2" fmla="*/ 1093 1 2"/>
                  <a:gd name="G3" fmla="+- 21600 0 G2"/>
                  <a:gd name="G4" fmla="+/ 1093 21600 2"/>
                  <a:gd name="G5" fmla="+/ G1 0 2"/>
                  <a:gd name="G6" fmla="*/ 21600 21600 1093"/>
                  <a:gd name="G7" fmla="*/ G6 1 2"/>
                  <a:gd name="G8" fmla="+- 21600 0 G7"/>
                  <a:gd name="G9" fmla="*/ 21600 1 2"/>
                  <a:gd name="G10" fmla="+- 1093 0 G9"/>
                  <a:gd name="G11" fmla="?: G10 G8 0"/>
                  <a:gd name="G12" fmla="?: G10 G7 21600"/>
                  <a:gd name="T0" fmla="*/ 21053 w 21600"/>
                  <a:gd name="T1" fmla="*/ 10800 h 21600"/>
                  <a:gd name="T2" fmla="*/ 10800 w 21600"/>
                  <a:gd name="T3" fmla="*/ 21600 h 21600"/>
                  <a:gd name="T4" fmla="*/ 547 w 21600"/>
                  <a:gd name="T5" fmla="*/ 10800 h 21600"/>
                  <a:gd name="T6" fmla="*/ 10800 w 21600"/>
                  <a:gd name="T7" fmla="*/ 0 h 21600"/>
                  <a:gd name="T8" fmla="*/ 2347 w 21600"/>
                  <a:gd name="T9" fmla="*/ 2347 h 21600"/>
                  <a:gd name="T10" fmla="*/ 19253 w 21600"/>
                  <a:gd name="T11" fmla="*/ 19253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>
                    <a:moveTo>
                      <a:pt x="0" y="0"/>
                    </a:moveTo>
                    <a:lnTo>
                      <a:pt x="1093" y="21600"/>
                    </a:lnTo>
                    <a:lnTo>
                      <a:pt x="20507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solidFill>
                <a:srgbClr val="24351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</a:endParaRPr>
              </a:p>
            </p:txBody>
          </p:sp>
          <p:sp>
            <p:nvSpPr>
              <p:cNvPr id="244" name="AutoShape 13"/>
              <p:cNvSpPr>
                <a:spLocks noChangeArrowheads="1"/>
              </p:cNvSpPr>
              <p:nvPr/>
            </p:nvSpPr>
            <p:spPr bwMode="auto">
              <a:xfrm>
                <a:off x="305" y="1010"/>
                <a:ext cx="1162" cy="415"/>
              </a:xfrm>
              <a:custGeom>
                <a:avLst/>
                <a:gdLst>
                  <a:gd name="G0" fmla="+- 1093 0 0"/>
                  <a:gd name="G1" fmla="+- 21600 0 1093"/>
                  <a:gd name="G2" fmla="*/ 1093 1 2"/>
                  <a:gd name="G3" fmla="+- 21600 0 G2"/>
                  <a:gd name="G4" fmla="+/ 1093 21600 2"/>
                  <a:gd name="G5" fmla="+/ G1 0 2"/>
                  <a:gd name="G6" fmla="*/ 21600 21600 1093"/>
                  <a:gd name="G7" fmla="*/ G6 1 2"/>
                  <a:gd name="G8" fmla="+- 21600 0 G7"/>
                  <a:gd name="G9" fmla="*/ 21600 1 2"/>
                  <a:gd name="G10" fmla="+- 1093 0 G9"/>
                  <a:gd name="G11" fmla="?: G10 G8 0"/>
                  <a:gd name="G12" fmla="?: G10 G7 21600"/>
                  <a:gd name="T0" fmla="*/ 21053 w 21600"/>
                  <a:gd name="T1" fmla="*/ 10800 h 21600"/>
                  <a:gd name="T2" fmla="*/ 10800 w 21600"/>
                  <a:gd name="T3" fmla="*/ 21600 h 21600"/>
                  <a:gd name="T4" fmla="*/ 547 w 21600"/>
                  <a:gd name="T5" fmla="*/ 10800 h 21600"/>
                  <a:gd name="T6" fmla="*/ 10800 w 21600"/>
                  <a:gd name="T7" fmla="*/ 0 h 21600"/>
                  <a:gd name="T8" fmla="*/ 2347 w 21600"/>
                  <a:gd name="T9" fmla="*/ 2347 h 21600"/>
                  <a:gd name="T10" fmla="*/ 19253 w 21600"/>
                  <a:gd name="T11" fmla="*/ 19253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>
                    <a:moveTo>
                      <a:pt x="0" y="0"/>
                    </a:moveTo>
                    <a:lnTo>
                      <a:pt x="1093" y="21600"/>
                    </a:lnTo>
                    <a:lnTo>
                      <a:pt x="20507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solidFill>
                <a:srgbClr val="EAEAEA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</a:endParaRPr>
              </a:p>
            </p:txBody>
          </p:sp>
          <p:sp>
            <p:nvSpPr>
              <p:cNvPr id="245" name="Rectangle 14"/>
              <p:cNvSpPr>
                <a:spLocks noChangeArrowheads="1"/>
              </p:cNvSpPr>
              <p:nvPr/>
            </p:nvSpPr>
            <p:spPr bwMode="auto">
              <a:xfrm>
                <a:off x="364" y="978"/>
                <a:ext cx="1044" cy="449"/>
              </a:xfrm>
              <a:prstGeom prst="rect">
                <a:avLst/>
              </a:prstGeom>
              <a:gradFill rotWithShape="1">
                <a:gsLst>
                  <a:gs pos="0">
                    <a:srgbClr val="659357"/>
                  </a:gs>
                  <a:gs pos="100000">
                    <a:srgbClr val="4E7143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</a:endParaRPr>
              </a:p>
            </p:txBody>
          </p:sp>
          <p:pic>
            <p:nvPicPr>
              <p:cNvPr id="246" name="Picture 15" descr="shadow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9" y="990"/>
                <a:ext cx="1014" cy="40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37" name="Group 22"/>
            <p:cNvGrpSpPr>
              <a:grpSpLocks/>
            </p:cNvGrpSpPr>
            <p:nvPr/>
          </p:nvGrpSpPr>
          <p:grpSpPr bwMode="auto">
            <a:xfrm>
              <a:off x="2492320" y="2449599"/>
              <a:ext cx="1957788" cy="836196"/>
              <a:chOff x="1631" y="977"/>
              <a:chExt cx="1161" cy="450"/>
            </a:xfrm>
          </p:grpSpPr>
          <p:pic>
            <p:nvPicPr>
              <p:cNvPr id="232" name="Picture 23" descr="바코드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6342" t="11375" r="19810" b="6238"/>
              <a:stretch>
                <a:fillRect/>
              </a:stretch>
            </p:blipFill>
            <p:spPr bwMode="auto">
              <a:xfrm>
                <a:off x="2694" y="990"/>
                <a:ext cx="28" cy="1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33" name="AutoShape 24"/>
              <p:cNvSpPr>
                <a:spLocks noChangeArrowheads="1"/>
              </p:cNvSpPr>
              <p:nvPr/>
            </p:nvSpPr>
            <p:spPr bwMode="auto">
              <a:xfrm flipV="1">
                <a:off x="1631" y="977"/>
                <a:ext cx="1161" cy="33"/>
              </a:xfrm>
              <a:custGeom>
                <a:avLst/>
                <a:gdLst>
                  <a:gd name="G0" fmla="+- 1093 0 0"/>
                  <a:gd name="G1" fmla="+- 21600 0 1093"/>
                  <a:gd name="G2" fmla="*/ 1093 1 2"/>
                  <a:gd name="G3" fmla="+- 21600 0 G2"/>
                  <a:gd name="G4" fmla="+/ 1093 21600 2"/>
                  <a:gd name="G5" fmla="+/ G1 0 2"/>
                  <a:gd name="G6" fmla="*/ 21600 21600 1093"/>
                  <a:gd name="G7" fmla="*/ G6 1 2"/>
                  <a:gd name="G8" fmla="+- 21600 0 G7"/>
                  <a:gd name="G9" fmla="*/ 21600 1 2"/>
                  <a:gd name="G10" fmla="+- 1093 0 G9"/>
                  <a:gd name="G11" fmla="?: G10 G8 0"/>
                  <a:gd name="G12" fmla="?: G10 G7 21600"/>
                  <a:gd name="T0" fmla="*/ 21053 w 21600"/>
                  <a:gd name="T1" fmla="*/ 10800 h 21600"/>
                  <a:gd name="T2" fmla="*/ 10800 w 21600"/>
                  <a:gd name="T3" fmla="*/ 21600 h 21600"/>
                  <a:gd name="T4" fmla="*/ 547 w 21600"/>
                  <a:gd name="T5" fmla="*/ 10800 h 21600"/>
                  <a:gd name="T6" fmla="*/ 10800 w 21600"/>
                  <a:gd name="T7" fmla="*/ 0 h 21600"/>
                  <a:gd name="T8" fmla="*/ 2347 w 21600"/>
                  <a:gd name="T9" fmla="*/ 2347 h 21600"/>
                  <a:gd name="T10" fmla="*/ 19253 w 21600"/>
                  <a:gd name="T11" fmla="*/ 19253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>
                    <a:moveTo>
                      <a:pt x="0" y="0"/>
                    </a:moveTo>
                    <a:lnTo>
                      <a:pt x="1093" y="21600"/>
                    </a:lnTo>
                    <a:lnTo>
                      <a:pt x="20507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solidFill>
                <a:srgbClr val="044A6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</a:endParaRPr>
              </a:p>
            </p:txBody>
          </p:sp>
          <p:sp>
            <p:nvSpPr>
              <p:cNvPr id="234" name="AutoShape 25"/>
              <p:cNvSpPr>
                <a:spLocks noChangeArrowheads="1"/>
              </p:cNvSpPr>
              <p:nvPr/>
            </p:nvSpPr>
            <p:spPr bwMode="auto">
              <a:xfrm>
                <a:off x="1631" y="1010"/>
                <a:ext cx="1161" cy="415"/>
              </a:xfrm>
              <a:custGeom>
                <a:avLst/>
                <a:gdLst>
                  <a:gd name="G0" fmla="+- 1093 0 0"/>
                  <a:gd name="G1" fmla="+- 21600 0 1093"/>
                  <a:gd name="G2" fmla="*/ 1093 1 2"/>
                  <a:gd name="G3" fmla="+- 21600 0 G2"/>
                  <a:gd name="G4" fmla="+/ 1093 21600 2"/>
                  <a:gd name="G5" fmla="+/ G1 0 2"/>
                  <a:gd name="G6" fmla="*/ 21600 21600 1093"/>
                  <a:gd name="G7" fmla="*/ G6 1 2"/>
                  <a:gd name="G8" fmla="+- 21600 0 G7"/>
                  <a:gd name="G9" fmla="*/ 21600 1 2"/>
                  <a:gd name="G10" fmla="+- 1093 0 G9"/>
                  <a:gd name="G11" fmla="?: G10 G8 0"/>
                  <a:gd name="G12" fmla="?: G10 G7 21600"/>
                  <a:gd name="T0" fmla="*/ 21053 w 21600"/>
                  <a:gd name="T1" fmla="*/ 10800 h 21600"/>
                  <a:gd name="T2" fmla="*/ 10800 w 21600"/>
                  <a:gd name="T3" fmla="*/ 21600 h 21600"/>
                  <a:gd name="T4" fmla="*/ 547 w 21600"/>
                  <a:gd name="T5" fmla="*/ 10800 h 21600"/>
                  <a:gd name="T6" fmla="*/ 10800 w 21600"/>
                  <a:gd name="T7" fmla="*/ 0 h 21600"/>
                  <a:gd name="T8" fmla="*/ 2347 w 21600"/>
                  <a:gd name="T9" fmla="*/ 2347 h 21600"/>
                  <a:gd name="T10" fmla="*/ 19253 w 21600"/>
                  <a:gd name="T11" fmla="*/ 19253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>
                    <a:moveTo>
                      <a:pt x="0" y="0"/>
                    </a:moveTo>
                    <a:lnTo>
                      <a:pt x="1093" y="21600"/>
                    </a:lnTo>
                    <a:lnTo>
                      <a:pt x="20507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solidFill>
                <a:srgbClr val="EAEAEA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</a:endParaRPr>
              </a:p>
            </p:txBody>
          </p:sp>
          <p:sp>
            <p:nvSpPr>
              <p:cNvPr id="235" name="Rectangle 26"/>
              <p:cNvSpPr>
                <a:spLocks noChangeArrowheads="1"/>
              </p:cNvSpPr>
              <p:nvPr/>
            </p:nvSpPr>
            <p:spPr bwMode="auto">
              <a:xfrm>
                <a:off x="1690" y="978"/>
                <a:ext cx="1043" cy="449"/>
              </a:xfrm>
              <a:prstGeom prst="rect">
                <a:avLst/>
              </a:prstGeom>
              <a:gradFill rotWithShape="1">
                <a:gsLst>
                  <a:gs pos="0">
                    <a:srgbClr val="0897DE"/>
                  </a:gs>
                  <a:gs pos="100000">
                    <a:srgbClr val="0671A6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</a:endParaRPr>
              </a:p>
            </p:txBody>
          </p:sp>
          <p:pic>
            <p:nvPicPr>
              <p:cNvPr id="236" name="Picture 27" descr="shadow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05" y="990"/>
                <a:ext cx="1012" cy="40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38" name="Group 28"/>
            <p:cNvGrpSpPr>
              <a:grpSpLocks/>
            </p:cNvGrpSpPr>
            <p:nvPr/>
          </p:nvGrpSpPr>
          <p:grpSpPr bwMode="auto">
            <a:xfrm>
              <a:off x="4721603" y="2449599"/>
              <a:ext cx="1959474" cy="836196"/>
              <a:chOff x="2953" y="977"/>
              <a:chExt cx="1162" cy="450"/>
            </a:xfrm>
          </p:grpSpPr>
          <p:pic>
            <p:nvPicPr>
              <p:cNvPr id="227" name="Picture 29" descr="바코드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6342" t="11375" r="19810" b="6238"/>
              <a:stretch>
                <a:fillRect/>
              </a:stretch>
            </p:blipFill>
            <p:spPr bwMode="auto">
              <a:xfrm>
                <a:off x="4014" y="990"/>
                <a:ext cx="29" cy="1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28" name="AutoShape 30"/>
              <p:cNvSpPr>
                <a:spLocks noChangeArrowheads="1"/>
              </p:cNvSpPr>
              <p:nvPr/>
            </p:nvSpPr>
            <p:spPr bwMode="auto">
              <a:xfrm flipV="1">
                <a:off x="2953" y="977"/>
                <a:ext cx="1162" cy="33"/>
              </a:xfrm>
              <a:custGeom>
                <a:avLst/>
                <a:gdLst>
                  <a:gd name="G0" fmla="+- 1093 0 0"/>
                  <a:gd name="G1" fmla="+- 21600 0 1093"/>
                  <a:gd name="G2" fmla="*/ 1093 1 2"/>
                  <a:gd name="G3" fmla="+- 21600 0 G2"/>
                  <a:gd name="G4" fmla="+/ 1093 21600 2"/>
                  <a:gd name="G5" fmla="+/ G1 0 2"/>
                  <a:gd name="G6" fmla="*/ 21600 21600 1093"/>
                  <a:gd name="G7" fmla="*/ G6 1 2"/>
                  <a:gd name="G8" fmla="+- 21600 0 G7"/>
                  <a:gd name="G9" fmla="*/ 21600 1 2"/>
                  <a:gd name="G10" fmla="+- 1093 0 G9"/>
                  <a:gd name="G11" fmla="?: G10 G8 0"/>
                  <a:gd name="G12" fmla="?: G10 G7 21600"/>
                  <a:gd name="T0" fmla="*/ 21053 w 21600"/>
                  <a:gd name="T1" fmla="*/ 10800 h 21600"/>
                  <a:gd name="T2" fmla="*/ 10800 w 21600"/>
                  <a:gd name="T3" fmla="*/ 21600 h 21600"/>
                  <a:gd name="T4" fmla="*/ 547 w 21600"/>
                  <a:gd name="T5" fmla="*/ 10800 h 21600"/>
                  <a:gd name="T6" fmla="*/ 10800 w 21600"/>
                  <a:gd name="T7" fmla="*/ 0 h 21600"/>
                  <a:gd name="T8" fmla="*/ 2347 w 21600"/>
                  <a:gd name="T9" fmla="*/ 2347 h 21600"/>
                  <a:gd name="T10" fmla="*/ 19253 w 21600"/>
                  <a:gd name="T11" fmla="*/ 19253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>
                    <a:moveTo>
                      <a:pt x="0" y="0"/>
                    </a:moveTo>
                    <a:lnTo>
                      <a:pt x="1093" y="21600"/>
                    </a:lnTo>
                    <a:lnTo>
                      <a:pt x="20507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solidFill>
                <a:srgbClr val="022A56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</a:endParaRPr>
              </a:p>
            </p:txBody>
          </p:sp>
          <p:sp>
            <p:nvSpPr>
              <p:cNvPr id="229" name="AutoShape 31"/>
              <p:cNvSpPr>
                <a:spLocks noChangeArrowheads="1"/>
              </p:cNvSpPr>
              <p:nvPr/>
            </p:nvSpPr>
            <p:spPr bwMode="auto">
              <a:xfrm>
                <a:off x="2953" y="1010"/>
                <a:ext cx="1162" cy="415"/>
              </a:xfrm>
              <a:custGeom>
                <a:avLst/>
                <a:gdLst>
                  <a:gd name="G0" fmla="+- 1093 0 0"/>
                  <a:gd name="G1" fmla="+- 21600 0 1093"/>
                  <a:gd name="G2" fmla="*/ 1093 1 2"/>
                  <a:gd name="G3" fmla="+- 21600 0 G2"/>
                  <a:gd name="G4" fmla="+/ 1093 21600 2"/>
                  <a:gd name="G5" fmla="+/ G1 0 2"/>
                  <a:gd name="G6" fmla="*/ 21600 21600 1093"/>
                  <a:gd name="G7" fmla="*/ G6 1 2"/>
                  <a:gd name="G8" fmla="+- 21600 0 G7"/>
                  <a:gd name="G9" fmla="*/ 21600 1 2"/>
                  <a:gd name="G10" fmla="+- 1093 0 G9"/>
                  <a:gd name="G11" fmla="?: G10 G8 0"/>
                  <a:gd name="G12" fmla="?: G10 G7 21600"/>
                  <a:gd name="T0" fmla="*/ 21053 w 21600"/>
                  <a:gd name="T1" fmla="*/ 10800 h 21600"/>
                  <a:gd name="T2" fmla="*/ 10800 w 21600"/>
                  <a:gd name="T3" fmla="*/ 21600 h 21600"/>
                  <a:gd name="T4" fmla="*/ 547 w 21600"/>
                  <a:gd name="T5" fmla="*/ 10800 h 21600"/>
                  <a:gd name="T6" fmla="*/ 10800 w 21600"/>
                  <a:gd name="T7" fmla="*/ 0 h 21600"/>
                  <a:gd name="T8" fmla="*/ 2347 w 21600"/>
                  <a:gd name="T9" fmla="*/ 2347 h 21600"/>
                  <a:gd name="T10" fmla="*/ 19253 w 21600"/>
                  <a:gd name="T11" fmla="*/ 19253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>
                    <a:moveTo>
                      <a:pt x="0" y="0"/>
                    </a:moveTo>
                    <a:lnTo>
                      <a:pt x="1093" y="21600"/>
                    </a:lnTo>
                    <a:lnTo>
                      <a:pt x="20507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solidFill>
                <a:srgbClr val="EAEAEA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</a:endParaRPr>
              </a:p>
            </p:txBody>
          </p:sp>
          <p:sp>
            <p:nvSpPr>
              <p:cNvPr id="230" name="Rectangle 32"/>
              <p:cNvSpPr>
                <a:spLocks noChangeArrowheads="1"/>
              </p:cNvSpPr>
              <p:nvPr/>
            </p:nvSpPr>
            <p:spPr bwMode="auto">
              <a:xfrm>
                <a:off x="3012" y="978"/>
                <a:ext cx="1044" cy="449"/>
              </a:xfrm>
              <a:prstGeom prst="rect">
                <a:avLst/>
              </a:prstGeom>
              <a:gradFill rotWithShape="1">
                <a:gsLst>
                  <a:gs pos="0">
                    <a:srgbClr val="0564CD"/>
                  </a:gs>
                  <a:gs pos="100000">
                    <a:srgbClr val="044A96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</a:endParaRPr>
              </a:p>
            </p:txBody>
          </p:sp>
          <p:pic>
            <p:nvPicPr>
              <p:cNvPr id="231" name="Picture 33" descr="shadow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26" y="990"/>
                <a:ext cx="1014" cy="40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175" name="Text Box 118"/>
            <p:cNvSpPr txBox="1">
              <a:spLocks noChangeArrowheads="1"/>
            </p:cNvSpPr>
            <p:nvPr/>
          </p:nvSpPr>
          <p:spPr bwMode="auto">
            <a:xfrm>
              <a:off x="534532" y="2522069"/>
              <a:ext cx="1387821" cy="57246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kern="0" dirty="0" smtClean="0">
                  <a:solidFill>
                    <a:srgbClr val="FFFFFF"/>
                  </a:solidFill>
                  <a:latin typeface="+mn-ea"/>
                </a:rPr>
                <a:t>기초연금 현황 및 진단</a:t>
              </a:r>
              <a:endParaRPr kumimoji="0" lang="en-US" altLang="ko-KR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76" name="Text Box 119"/>
            <p:cNvSpPr txBox="1">
              <a:spLocks noChangeArrowheads="1"/>
            </p:cNvSpPr>
            <p:nvPr/>
          </p:nvSpPr>
          <p:spPr bwMode="auto">
            <a:xfrm>
              <a:off x="2778991" y="2522069"/>
              <a:ext cx="1387820" cy="6093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kern="0" dirty="0" smtClean="0">
                  <a:solidFill>
                    <a:srgbClr val="FFFFFF"/>
                  </a:solidFill>
                  <a:latin typeface="+mn-ea"/>
                </a:rPr>
                <a:t>기초연금</a:t>
              </a:r>
              <a:endParaRPr kumimoji="0" lang="en-US" altLang="ko-KR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ea"/>
              </a:endParaRPr>
            </a:p>
            <a:p>
              <a:pPr marL="0" marR="0" lvl="0" indent="0" algn="ctr" defTabSz="914400" eaLnBrk="1" fontAlgn="auto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kern="0" dirty="0" smtClean="0">
                  <a:solidFill>
                    <a:srgbClr val="FFFFFF"/>
                  </a:solidFill>
                  <a:latin typeface="+mn-ea"/>
                </a:rPr>
                <a:t>적정성 분석</a:t>
              </a:r>
              <a:endParaRPr kumimoji="0" lang="en-US" altLang="ko-KR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77" name="Text Box 120"/>
            <p:cNvSpPr txBox="1">
              <a:spLocks noChangeArrowheads="1"/>
            </p:cNvSpPr>
            <p:nvPr/>
          </p:nvSpPr>
          <p:spPr bwMode="auto">
            <a:xfrm>
              <a:off x="5001527" y="2522069"/>
              <a:ext cx="1387820" cy="57246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n-ea"/>
                </a:rPr>
                <a:t>개선방안 </a:t>
              </a:r>
              <a:r>
                <a:rPr kumimoji="0" lang="ko-KR" altLang="en-US" b="0" i="0" u="none" strike="noStrike" kern="0" cap="none" spc="0" normalizeH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n-ea"/>
                </a:rPr>
                <a:t> 마련</a:t>
              </a:r>
              <a:endParaRPr kumimoji="0" lang="en-US" altLang="ko-KR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ea"/>
              </a:endParaRPr>
            </a:p>
          </p:txBody>
        </p:sp>
        <p:grpSp>
          <p:nvGrpSpPr>
            <p:cNvPr id="6" name="그룹 5"/>
            <p:cNvGrpSpPr/>
            <p:nvPr/>
          </p:nvGrpSpPr>
          <p:grpSpPr>
            <a:xfrm>
              <a:off x="6796083" y="2449599"/>
              <a:ext cx="2115961" cy="2393156"/>
              <a:chOff x="6796083" y="2449599"/>
              <a:chExt cx="2115961" cy="2393156"/>
            </a:xfrm>
          </p:grpSpPr>
          <p:grpSp>
            <p:nvGrpSpPr>
              <p:cNvPr id="5" name="그룹 4"/>
              <p:cNvGrpSpPr/>
              <p:nvPr/>
            </p:nvGrpSpPr>
            <p:grpSpPr>
              <a:xfrm>
                <a:off x="6796083" y="2494049"/>
                <a:ext cx="2115961" cy="2348706"/>
                <a:chOff x="6796083" y="2494049"/>
                <a:chExt cx="2115961" cy="2348706"/>
              </a:xfrm>
            </p:grpSpPr>
            <p:sp>
              <p:nvSpPr>
                <p:cNvPr id="129" name="AutoShape 4"/>
                <p:cNvSpPr>
                  <a:spLocks noChangeArrowheads="1"/>
                </p:cNvSpPr>
                <p:nvPr/>
              </p:nvSpPr>
              <p:spPr bwMode="auto">
                <a:xfrm>
                  <a:off x="6796083" y="2494049"/>
                  <a:ext cx="2115961" cy="2348706"/>
                </a:xfrm>
                <a:custGeom>
                  <a:avLst/>
                  <a:gdLst>
                    <a:gd name="G0" fmla="+- 819 0 0"/>
                    <a:gd name="G1" fmla="+- 21600 0 819"/>
                    <a:gd name="G2" fmla="*/ 819 1 2"/>
                    <a:gd name="G3" fmla="+- 21600 0 G2"/>
                    <a:gd name="G4" fmla="+/ 819 21600 2"/>
                    <a:gd name="G5" fmla="+/ G1 0 2"/>
                    <a:gd name="G6" fmla="*/ 21600 21600 819"/>
                    <a:gd name="G7" fmla="*/ G6 1 2"/>
                    <a:gd name="G8" fmla="+- 21600 0 G7"/>
                    <a:gd name="G9" fmla="*/ 21600 1 2"/>
                    <a:gd name="G10" fmla="+- 819 0 G9"/>
                    <a:gd name="G11" fmla="?: G10 G8 0"/>
                    <a:gd name="G12" fmla="?: G10 G7 21600"/>
                    <a:gd name="T0" fmla="*/ 21190 w 21600"/>
                    <a:gd name="T1" fmla="*/ 10800 h 21600"/>
                    <a:gd name="T2" fmla="*/ 10800 w 21600"/>
                    <a:gd name="T3" fmla="*/ 21600 h 21600"/>
                    <a:gd name="T4" fmla="*/ 410 w 21600"/>
                    <a:gd name="T5" fmla="*/ 10800 h 21600"/>
                    <a:gd name="T6" fmla="*/ 10800 w 21600"/>
                    <a:gd name="T7" fmla="*/ 0 h 21600"/>
                    <a:gd name="T8" fmla="*/ 2210 w 21600"/>
                    <a:gd name="T9" fmla="*/ 2210 h 21600"/>
                    <a:gd name="T10" fmla="*/ 19390 w 21600"/>
                    <a:gd name="T11" fmla="*/ 1939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T8" t="T9" r="T10" b="T11"/>
                  <a:pathLst>
                    <a:path w="21600" h="21600">
                      <a:moveTo>
                        <a:pt x="0" y="0"/>
                      </a:moveTo>
                      <a:lnTo>
                        <a:pt x="819" y="21600"/>
                      </a:lnTo>
                      <a:lnTo>
                        <a:pt x="20781" y="21600"/>
                      </a:lnTo>
                      <a:lnTo>
                        <a:pt x="21600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80">
                        <a:alpha val="0"/>
                      </a:srgbClr>
                    </a:gs>
                    <a:gs pos="100000">
                      <a:srgbClr val="808080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bg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600" b="0" i="0" u="none" strike="noStrike" kern="0" cap="none" spc="0" normalizeH="0" baseline="0" noProof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+mn-ea"/>
                  </a:endParaRPr>
                </a:p>
              </p:txBody>
            </p:sp>
            <p:sp>
              <p:nvSpPr>
                <p:cNvPr id="133" name="AutoShape 8"/>
                <p:cNvSpPr>
                  <a:spLocks noChangeArrowheads="1"/>
                </p:cNvSpPr>
                <p:nvPr/>
              </p:nvSpPr>
              <p:spPr bwMode="auto">
                <a:xfrm>
                  <a:off x="6881189" y="2500399"/>
                  <a:ext cx="1945750" cy="2342356"/>
                </a:xfrm>
                <a:prstGeom prst="roundRect">
                  <a:avLst>
                    <a:gd name="adj" fmla="val 0"/>
                  </a:avLst>
                </a:prstGeom>
                <a:gradFill rotWithShape="1">
                  <a:gsLst>
                    <a:gs pos="0">
                      <a:srgbClr val="FFFFFF"/>
                    </a:gs>
                    <a:gs pos="100000">
                      <a:srgbClr val="EAEAEA"/>
                    </a:gs>
                  </a:gsLst>
                  <a:lin ang="5400000" scaled="1"/>
                </a:gradFill>
                <a:ln w="9525">
                  <a:solidFill>
                    <a:srgbClr val="C0C0C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600" b="0" i="0" u="none" strike="noStrike" kern="0" cap="none" spc="0" normalizeH="0" baseline="0" noProof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+mn-ea"/>
                  </a:endParaRPr>
                </a:p>
              </p:txBody>
            </p:sp>
            <p:sp>
              <p:nvSpPr>
                <p:cNvPr id="145" name="Text Box 48"/>
                <p:cNvSpPr txBox="1">
                  <a:spLocks noChangeArrowheads="1"/>
                </p:cNvSpPr>
                <p:nvPr/>
              </p:nvSpPr>
              <p:spPr bwMode="auto">
                <a:xfrm>
                  <a:off x="7004676" y="3256730"/>
                  <a:ext cx="1832276" cy="338554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altLang="ko-KR" sz="16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5B6B87"/>
                    </a:solidFill>
                    <a:effectLst/>
                    <a:uLnTx/>
                    <a:uFillTx/>
                    <a:latin typeface="+mn-ea"/>
                  </a:endParaRPr>
                </a:p>
              </p:txBody>
            </p:sp>
            <p:grpSp>
              <p:nvGrpSpPr>
                <p:cNvPr id="146" name="Group 49"/>
                <p:cNvGrpSpPr>
                  <a:grpSpLocks/>
                </p:cNvGrpSpPr>
                <p:nvPr/>
              </p:nvGrpSpPr>
              <p:grpSpPr bwMode="auto">
                <a:xfrm>
                  <a:off x="6957951" y="3448136"/>
                  <a:ext cx="1815588" cy="161925"/>
                  <a:chOff x="4321" y="1594"/>
                  <a:chExt cx="1088" cy="102"/>
                </a:xfrm>
              </p:grpSpPr>
              <p:grpSp>
                <p:nvGrpSpPr>
                  <p:cNvPr id="215" name="Group 50"/>
                  <p:cNvGrpSpPr>
                    <a:grpSpLocks/>
                  </p:cNvGrpSpPr>
                  <p:nvPr/>
                </p:nvGrpSpPr>
                <p:grpSpPr bwMode="auto">
                  <a:xfrm>
                    <a:off x="4321" y="1594"/>
                    <a:ext cx="28" cy="102"/>
                    <a:chOff x="431" y="1589"/>
                    <a:chExt cx="34" cy="112"/>
                  </a:xfrm>
                </p:grpSpPr>
                <p:sp>
                  <p:nvSpPr>
                    <p:cNvPr id="217" name="Rectangle 5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1" y="1589"/>
                      <a:ext cx="34" cy="112"/>
                    </a:xfrm>
                    <a:prstGeom prst="rect">
                      <a:avLst/>
                    </a:prstGeom>
                    <a:solidFill>
                      <a:srgbClr val="475F8F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>
                          <a:solidFill>
                            <a:schemeClr val="bg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600" b="0" i="0" u="none" strike="noStrike" kern="0" cap="none" spc="0" normalizeH="0" baseline="0" noProof="0" smtClean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+mn-ea"/>
                      </a:endParaRPr>
                    </a:p>
                  </p:txBody>
                </p:sp>
                <p:sp>
                  <p:nvSpPr>
                    <p:cNvPr id="218" name="Rectangle 5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1" y="1589"/>
                      <a:ext cx="34" cy="23"/>
                    </a:xfrm>
                    <a:prstGeom prst="rect">
                      <a:avLst/>
                    </a:prstGeom>
                    <a:solidFill>
                      <a:srgbClr val="879BC3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>
                          <a:solidFill>
                            <a:schemeClr val="bg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600" b="0" i="0" u="none" strike="noStrike" kern="0" cap="none" spc="0" normalizeH="0" baseline="0" noProof="0" smtClean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+mn-ea"/>
                      </a:endParaRPr>
                    </a:p>
                  </p:txBody>
                </p:sp>
              </p:grpSp>
              <p:sp>
                <p:nvSpPr>
                  <p:cNvPr id="216" name="Line 53"/>
                  <p:cNvSpPr>
                    <a:spLocks noChangeShapeType="1"/>
                  </p:cNvSpPr>
                  <p:nvPr/>
                </p:nvSpPr>
                <p:spPr bwMode="auto">
                  <a:xfrm>
                    <a:off x="4323" y="1694"/>
                    <a:ext cx="1086" cy="0"/>
                  </a:xfrm>
                  <a:prstGeom prst="line">
                    <a:avLst/>
                  </a:prstGeom>
                  <a:noFill/>
                  <a:ln w="6350">
                    <a:solidFill>
                      <a:srgbClr val="475F8F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ko-KR" altLang="en-US" sz="16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+mn-ea"/>
                    </a:endParaRPr>
                  </a:p>
                </p:txBody>
              </p:sp>
            </p:grpSp>
            <p:sp>
              <p:nvSpPr>
                <p:cNvPr id="147" name="Text Box 54"/>
                <p:cNvSpPr txBox="1">
                  <a:spLocks noChangeArrowheads="1"/>
                </p:cNvSpPr>
                <p:nvPr/>
              </p:nvSpPr>
              <p:spPr bwMode="auto">
                <a:xfrm>
                  <a:off x="6872845" y="3624349"/>
                  <a:ext cx="1818926" cy="1200329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Blip>
                      <a:blip r:embed="rId2"/>
                    </a:buBlip>
                    <a:tabLst/>
                    <a:defRPr/>
                  </a:pPr>
                  <a:r>
                    <a:rPr kumimoji="0" lang="en-US" altLang="ko-KR" sz="16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5F5F5F"/>
                      </a:solidFill>
                      <a:effectLst/>
                      <a:uLnTx/>
                      <a:uFillTx/>
                      <a:latin typeface="+mn-ea"/>
                    </a:rPr>
                    <a:t> </a:t>
                  </a:r>
                  <a:r>
                    <a:rPr kumimoji="0" lang="ko-KR" altLang="en-US" sz="16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5F5F5F"/>
                      </a:solidFill>
                      <a:effectLst/>
                      <a:uLnTx/>
                      <a:uFillTx/>
                      <a:latin typeface="+mn-ea"/>
                    </a:rPr>
                    <a:t>연구보조원</a:t>
                  </a:r>
                  <a:r>
                    <a:rPr kumimoji="0" lang="en-US" altLang="ko-KR" sz="16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5F5F5F"/>
                      </a:solidFill>
                      <a:effectLst/>
                      <a:uLnTx/>
                      <a:uFillTx/>
                      <a:latin typeface="+mn-ea"/>
                    </a:rPr>
                    <a:t>1</a:t>
                  </a:r>
                </a:p>
                <a:p>
                  <a:pPr marL="0" marR="0" lvl="0" indent="0" defTabSz="914400" eaLnBrk="1" fontAlgn="auto" latinLnBrk="0" hangingPunct="1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Blip>
                      <a:blip r:embed="rId2"/>
                    </a:buBlip>
                    <a:tabLst/>
                    <a:defRPr/>
                  </a:pPr>
                  <a:r>
                    <a:rPr lang="en-US" altLang="ko-KR" sz="1600" kern="0" dirty="0">
                      <a:solidFill>
                        <a:srgbClr val="5F5F5F"/>
                      </a:solidFill>
                      <a:latin typeface="+mn-ea"/>
                    </a:rPr>
                    <a:t> </a:t>
                  </a:r>
                  <a:r>
                    <a:rPr lang="ko-KR" altLang="en-US" sz="1600" kern="0" dirty="0" smtClean="0">
                      <a:solidFill>
                        <a:srgbClr val="5F5F5F"/>
                      </a:solidFill>
                      <a:latin typeface="+mn-ea"/>
                    </a:rPr>
                    <a:t>연구보조원</a:t>
                  </a:r>
                  <a:r>
                    <a:rPr lang="en-US" altLang="ko-KR" sz="1600" kern="0" dirty="0" smtClean="0">
                      <a:solidFill>
                        <a:srgbClr val="5F5F5F"/>
                      </a:solidFill>
                      <a:latin typeface="+mn-ea"/>
                    </a:rPr>
                    <a:t>2</a:t>
                  </a:r>
                </a:p>
                <a:p>
                  <a:pPr marL="0" marR="0" lvl="0" indent="0" defTabSz="914400" eaLnBrk="1" fontAlgn="auto" latinLnBrk="0" hangingPunct="1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tabLst/>
                    <a:defRPr/>
                  </a:pPr>
                  <a:endParaRPr kumimoji="0" lang="en-US" altLang="ko-KR" sz="16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5F5F5F"/>
                    </a:solidFill>
                    <a:effectLst/>
                    <a:uLnTx/>
                    <a:uFillTx/>
                    <a:latin typeface="+mn-ea"/>
                  </a:endParaRPr>
                </a:p>
              </p:txBody>
            </p:sp>
          </p:grpSp>
          <p:grpSp>
            <p:nvGrpSpPr>
              <p:cNvPr id="136" name="Group 16"/>
              <p:cNvGrpSpPr>
                <a:grpSpLocks/>
              </p:cNvGrpSpPr>
              <p:nvPr/>
            </p:nvGrpSpPr>
            <p:grpSpPr bwMode="auto">
              <a:xfrm>
                <a:off x="6952570" y="2449599"/>
                <a:ext cx="1959474" cy="836196"/>
                <a:chOff x="4276" y="977"/>
                <a:chExt cx="1162" cy="450"/>
              </a:xfrm>
            </p:grpSpPr>
            <p:pic>
              <p:nvPicPr>
                <p:cNvPr id="237" name="Picture 17" descr="바코드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16342" t="11375" r="19810" b="6238"/>
                <a:stretch>
                  <a:fillRect/>
                </a:stretch>
              </p:blipFill>
              <p:spPr bwMode="auto">
                <a:xfrm>
                  <a:off x="5337" y="990"/>
                  <a:ext cx="29" cy="17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238" name="AutoShape 18"/>
                <p:cNvSpPr>
                  <a:spLocks noChangeArrowheads="1"/>
                </p:cNvSpPr>
                <p:nvPr/>
              </p:nvSpPr>
              <p:spPr bwMode="auto">
                <a:xfrm flipV="1">
                  <a:off x="4276" y="977"/>
                  <a:ext cx="1162" cy="33"/>
                </a:xfrm>
                <a:custGeom>
                  <a:avLst/>
                  <a:gdLst>
                    <a:gd name="G0" fmla="+- 1093 0 0"/>
                    <a:gd name="G1" fmla="+- 21600 0 1093"/>
                    <a:gd name="G2" fmla="*/ 1093 1 2"/>
                    <a:gd name="G3" fmla="+- 21600 0 G2"/>
                    <a:gd name="G4" fmla="+/ 1093 21600 2"/>
                    <a:gd name="G5" fmla="+/ G1 0 2"/>
                    <a:gd name="G6" fmla="*/ 21600 21600 1093"/>
                    <a:gd name="G7" fmla="*/ G6 1 2"/>
                    <a:gd name="G8" fmla="+- 21600 0 G7"/>
                    <a:gd name="G9" fmla="*/ 21600 1 2"/>
                    <a:gd name="G10" fmla="+- 1093 0 G9"/>
                    <a:gd name="G11" fmla="?: G10 G8 0"/>
                    <a:gd name="G12" fmla="?: G10 G7 21600"/>
                    <a:gd name="T0" fmla="*/ 21053 w 21600"/>
                    <a:gd name="T1" fmla="*/ 10800 h 21600"/>
                    <a:gd name="T2" fmla="*/ 10800 w 21600"/>
                    <a:gd name="T3" fmla="*/ 21600 h 21600"/>
                    <a:gd name="T4" fmla="*/ 547 w 21600"/>
                    <a:gd name="T5" fmla="*/ 10800 h 21600"/>
                    <a:gd name="T6" fmla="*/ 10800 w 21600"/>
                    <a:gd name="T7" fmla="*/ 0 h 21600"/>
                    <a:gd name="T8" fmla="*/ 2347 w 21600"/>
                    <a:gd name="T9" fmla="*/ 2347 h 21600"/>
                    <a:gd name="T10" fmla="*/ 19253 w 21600"/>
                    <a:gd name="T11" fmla="*/ 19253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T8" t="T9" r="T10" b="T11"/>
                  <a:pathLst>
                    <a:path w="21600" h="21600">
                      <a:moveTo>
                        <a:pt x="0" y="0"/>
                      </a:moveTo>
                      <a:lnTo>
                        <a:pt x="1093" y="21600"/>
                      </a:lnTo>
                      <a:lnTo>
                        <a:pt x="20507" y="21600"/>
                      </a:lnTo>
                      <a:lnTo>
                        <a:pt x="21600" y="0"/>
                      </a:lnTo>
                      <a:close/>
                    </a:path>
                  </a:pathLst>
                </a:custGeom>
                <a:solidFill>
                  <a:srgbClr val="2B3F57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b="0" i="0" u="none" strike="noStrike" kern="0" cap="none" spc="0" normalizeH="0" baseline="0" noProof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+mn-ea"/>
                  </a:endParaRPr>
                </a:p>
              </p:txBody>
            </p:sp>
            <p:sp>
              <p:nvSpPr>
                <p:cNvPr id="239" name="AutoShape 19"/>
                <p:cNvSpPr>
                  <a:spLocks noChangeArrowheads="1"/>
                </p:cNvSpPr>
                <p:nvPr/>
              </p:nvSpPr>
              <p:spPr bwMode="auto">
                <a:xfrm>
                  <a:off x="4276" y="1010"/>
                  <a:ext cx="1162" cy="415"/>
                </a:xfrm>
                <a:custGeom>
                  <a:avLst/>
                  <a:gdLst>
                    <a:gd name="G0" fmla="+- 1093 0 0"/>
                    <a:gd name="G1" fmla="+- 21600 0 1093"/>
                    <a:gd name="G2" fmla="*/ 1093 1 2"/>
                    <a:gd name="G3" fmla="+- 21600 0 G2"/>
                    <a:gd name="G4" fmla="+/ 1093 21600 2"/>
                    <a:gd name="G5" fmla="+/ G1 0 2"/>
                    <a:gd name="G6" fmla="*/ 21600 21600 1093"/>
                    <a:gd name="G7" fmla="*/ G6 1 2"/>
                    <a:gd name="G8" fmla="+- 21600 0 G7"/>
                    <a:gd name="G9" fmla="*/ 21600 1 2"/>
                    <a:gd name="G10" fmla="+- 1093 0 G9"/>
                    <a:gd name="G11" fmla="?: G10 G8 0"/>
                    <a:gd name="G12" fmla="?: G10 G7 21600"/>
                    <a:gd name="T0" fmla="*/ 21053 w 21600"/>
                    <a:gd name="T1" fmla="*/ 10800 h 21600"/>
                    <a:gd name="T2" fmla="*/ 10800 w 21600"/>
                    <a:gd name="T3" fmla="*/ 21600 h 21600"/>
                    <a:gd name="T4" fmla="*/ 547 w 21600"/>
                    <a:gd name="T5" fmla="*/ 10800 h 21600"/>
                    <a:gd name="T6" fmla="*/ 10800 w 21600"/>
                    <a:gd name="T7" fmla="*/ 0 h 21600"/>
                    <a:gd name="T8" fmla="*/ 2347 w 21600"/>
                    <a:gd name="T9" fmla="*/ 2347 h 21600"/>
                    <a:gd name="T10" fmla="*/ 19253 w 21600"/>
                    <a:gd name="T11" fmla="*/ 19253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T8" t="T9" r="T10" b="T11"/>
                  <a:pathLst>
                    <a:path w="21600" h="21600">
                      <a:moveTo>
                        <a:pt x="0" y="0"/>
                      </a:moveTo>
                      <a:lnTo>
                        <a:pt x="1093" y="21600"/>
                      </a:lnTo>
                      <a:lnTo>
                        <a:pt x="20507" y="21600"/>
                      </a:lnTo>
                      <a:lnTo>
                        <a:pt x="21600" y="0"/>
                      </a:lnTo>
                      <a:close/>
                    </a:path>
                  </a:pathLst>
                </a:custGeom>
                <a:solidFill>
                  <a:srgbClr val="EAEAEA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b="0" i="0" u="none" strike="noStrike" kern="0" cap="none" spc="0" normalizeH="0" baseline="0" noProof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+mn-ea"/>
                  </a:endParaRPr>
                </a:p>
              </p:txBody>
            </p:sp>
            <p:sp>
              <p:nvSpPr>
                <p:cNvPr id="240" name="Rectangle 20"/>
                <p:cNvSpPr>
                  <a:spLocks noChangeArrowheads="1"/>
                </p:cNvSpPr>
                <p:nvPr/>
              </p:nvSpPr>
              <p:spPr bwMode="auto">
                <a:xfrm>
                  <a:off x="4335" y="978"/>
                  <a:ext cx="1044" cy="449"/>
                </a:xfrm>
                <a:prstGeom prst="rect">
                  <a:avLst/>
                </a:prstGeom>
                <a:gradFill rotWithShape="1">
                  <a:gsLst>
                    <a:gs pos="0">
                      <a:srgbClr val="6881B4"/>
                    </a:gs>
                    <a:gs pos="100000">
                      <a:srgbClr val="475F8F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b="0" i="0" u="none" strike="noStrike" kern="0" cap="none" spc="0" normalizeH="0" baseline="0" noProof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+mn-ea"/>
                  </a:endParaRPr>
                </a:p>
              </p:txBody>
            </p:sp>
            <p:pic>
              <p:nvPicPr>
                <p:cNvPr id="241" name="Picture 21" descr="shadow"/>
                <p:cNvPicPr>
                  <a:picLocks noChangeAspect="1" noChangeArrowheads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343" y="985"/>
                  <a:ext cx="1026" cy="408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sp>
            <p:nvSpPr>
              <p:cNvPr id="178" name="Text Box 121"/>
              <p:cNvSpPr txBox="1">
                <a:spLocks noChangeArrowheads="1"/>
              </p:cNvSpPr>
              <p:nvPr/>
            </p:nvSpPr>
            <p:spPr bwMode="auto">
              <a:xfrm>
                <a:off x="7235867" y="2522069"/>
                <a:ext cx="1387821" cy="60939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tIns="0" rIns="0" bIns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1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ko-KR" altLang="en-US" kern="0" dirty="0" smtClean="0">
                    <a:solidFill>
                      <a:srgbClr val="FFFFFF"/>
                    </a:solidFill>
                    <a:latin typeface="+mn-ea"/>
                  </a:rPr>
                  <a:t>자료수집 및 정리</a:t>
                </a:r>
                <a:endParaRPr kumimoji="0" lang="en-US" altLang="ko-KR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n-ea"/>
                </a:endParaRPr>
              </a:p>
            </p:txBody>
          </p:sp>
        </p:grpSp>
        <p:grpSp>
          <p:nvGrpSpPr>
            <p:cNvPr id="7" name="그룹 6"/>
            <p:cNvGrpSpPr/>
            <p:nvPr/>
          </p:nvGrpSpPr>
          <p:grpSpPr>
            <a:xfrm>
              <a:off x="2591813" y="1340768"/>
              <a:ext cx="3797537" cy="836196"/>
              <a:chOff x="5271125" y="4974334"/>
              <a:chExt cx="3519508" cy="986566"/>
            </a:xfrm>
          </p:grpSpPr>
          <p:grpSp>
            <p:nvGrpSpPr>
              <p:cNvPr id="82" name="그룹 81"/>
              <p:cNvGrpSpPr/>
              <p:nvPr/>
            </p:nvGrpSpPr>
            <p:grpSpPr>
              <a:xfrm>
                <a:off x="5271125" y="5018784"/>
                <a:ext cx="3519508" cy="942116"/>
                <a:chOff x="6867568" y="2494049"/>
                <a:chExt cx="2044476" cy="942116"/>
              </a:xfrm>
            </p:grpSpPr>
            <p:sp>
              <p:nvSpPr>
                <p:cNvPr id="90" name="AutoShape 4"/>
                <p:cNvSpPr>
                  <a:spLocks noChangeArrowheads="1"/>
                </p:cNvSpPr>
                <p:nvPr/>
              </p:nvSpPr>
              <p:spPr bwMode="auto">
                <a:xfrm>
                  <a:off x="6867568" y="2494049"/>
                  <a:ext cx="2044476" cy="942116"/>
                </a:xfrm>
                <a:custGeom>
                  <a:avLst/>
                  <a:gdLst>
                    <a:gd name="G0" fmla="+- 819 0 0"/>
                    <a:gd name="G1" fmla="+- 21600 0 819"/>
                    <a:gd name="G2" fmla="*/ 819 1 2"/>
                    <a:gd name="G3" fmla="+- 21600 0 G2"/>
                    <a:gd name="G4" fmla="+/ 819 21600 2"/>
                    <a:gd name="G5" fmla="+/ G1 0 2"/>
                    <a:gd name="G6" fmla="*/ 21600 21600 819"/>
                    <a:gd name="G7" fmla="*/ G6 1 2"/>
                    <a:gd name="G8" fmla="+- 21600 0 G7"/>
                    <a:gd name="G9" fmla="*/ 21600 1 2"/>
                    <a:gd name="G10" fmla="+- 819 0 G9"/>
                    <a:gd name="G11" fmla="?: G10 G8 0"/>
                    <a:gd name="G12" fmla="?: G10 G7 21600"/>
                    <a:gd name="T0" fmla="*/ 21190 w 21600"/>
                    <a:gd name="T1" fmla="*/ 10800 h 21600"/>
                    <a:gd name="T2" fmla="*/ 10800 w 21600"/>
                    <a:gd name="T3" fmla="*/ 21600 h 21600"/>
                    <a:gd name="T4" fmla="*/ 410 w 21600"/>
                    <a:gd name="T5" fmla="*/ 10800 h 21600"/>
                    <a:gd name="T6" fmla="*/ 10800 w 21600"/>
                    <a:gd name="T7" fmla="*/ 0 h 21600"/>
                    <a:gd name="T8" fmla="*/ 2210 w 21600"/>
                    <a:gd name="T9" fmla="*/ 2210 h 21600"/>
                    <a:gd name="T10" fmla="*/ 19390 w 21600"/>
                    <a:gd name="T11" fmla="*/ 1939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T8" t="T9" r="T10" b="T11"/>
                  <a:pathLst>
                    <a:path w="21600" h="21600">
                      <a:moveTo>
                        <a:pt x="0" y="0"/>
                      </a:moveTo>
                      <a:lnTo>
                        <a:pt x="819" y="21600"/>
                      </a:lnTo>
                      <a:lnTo>
                        <a:pt x="20781" y="21600"/>
                      </a:lnTo>
                      <a:lnTo>
                        <a:pt x="21600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808080">
                        <a:alpha val="0"/>
                      </a:srgbClr>
                    </a:gs>
                    <a:gs pos="100000">
                      <a:srgbClr val="808080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bg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600" b="0" i="0" u="none" strike="noStrike" kern="0" cap="none" spc="0" normalizeH="0" baseline="0" noProof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+mn-ea"/>
                  </a:endParaRPr>
                </a:p>
              </p:txBody>
            </p:sp>
            <p:sp>
              <p:nvSpPr>
                <p:cNvPr id="91" name="AutoShape 8"/>
                <p:cNvSpPr>
                  <a:spLocks noChangeArrowheads="1"/>
                </p:cNvSpPr>
                <p:nvPr/>
              </p:nvSpPr>
              <p:spPr bwMode="auto">
                <a:xfrm>
                  <a:off x="6952570" y="2500399"/>
                  <a:ext cx="1874369" cy="935766"/>
                </a:xfrm>
                <a:prstGeom prst="roundRect">
                  <a:avLst>
                    <a:gd name="adj" fmla="val 0"/>
                  </a:avLst>
                </a:prstGeom>
                <a:gradFill rotWithShape="1">
                  <a:gsLst>
                    <a:gs pos="0">
                      <a:srgbClr val="FFFFFF"/>
                    </a:gs>
                    <a:gs pos="100000">
                      <a:srgbClr val="EAEAEA"/>
                    </a:gs>
                  </a:gsLst>
                  <a:lin ang="5400000" scaled="1"/>
                </a:gradFill>
                <a:ln w="9525">
                  <a:solidFill>
                    <a:srgbClr val="C0C0C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600" b="0" i="0" u="none" strike="noStrike" kern="0" cap="none" spc="0" normalizeH="0" baseline="0" noProof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+mn-ea"/>
                  </a:endParaRPr>
                </a:p>
              </p:txBody>
            </p:sp>
          </p:grpSp>
          <p:pic>
            <p:nvPicPr>
              <p:cNvPr id="85" name="Picture 17" descr="바코드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6342" t="11375" r="19810" b="6238"/>
              <a:stretch>
                <a:fillRect/>
              </a:stretch>
            </p:blipFill>
            <p:spPr bwMode="auto">
              <a:xfrm>
                <a:off x="8497437" y="4998491"/>
                <a:ext cx="84184" cy="3159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86" name="AutoShape 18"/>
              <p:cNvSpPr>
                <a:spLocks noChangeArrowheads="1"/>
              </p:cNvSpPr>
              <p:nvPr/>
            </p:nvSpPr>
            <p:spPr bwMode="auto">
              <a:xfrm flipV="1">
                <a:off x="5417452" y="4974334"/>
                <a:ext cx="3373179" cy="61321"/>
              </a:xfrm>
              <a:custGeom>
                <a:avLst/>
                <a:gdLst>
                  <a:gd name="G0" fmla="+- 1093 0 0"/>
                  <a:gd name="G1" fmla="+- 21600 0 1093"/>
                  <a:gd name="G2" fmla="*/ 1093 1 2"/>
                  <a:gd name="G3" fmla="+- 21600 0 G2"/>
                  <a:gd name="G4" fmla="+/ 1093 21600 2"/>
                  <a:gd name="G5" fmla="+/ G1 0 2"/>
                  <a:gd name="G6" fmla="*/ 21600 21600 1093"/>
                  <a:gd name="G7" fmla="*/ G6 1 2"/>
                  <a:gd name="G8" fmla="+- 21600 0 G7"/>
                  <a:gd name="G9" fmla="*/ 21600 1 2"/>
                  <a:gd name="G10" fmla="+- 1093 0 G9"/>
                  <a:gd name="G11" fmla="?: G10 G8 0"/>
                  <a:gd name="G12" fmla="?: G10 G7 21600"/>
                  <a:gd name="T0" fmla="*/ 21053 w 21600"/>
                  <a:gd name="T1" fmla="*/ 10800 h 21600"/>
                  <a:gd name="T2" fmla="*/ 10800 w 21600"/>
                  <a:gd name="T3" fmla="*/ 21600 h 21600"/>
                  <a:gd name="T4" fmla="*/ 547 w 21600"/>
                  <a:gd name="T5" fmla="*/ 10800 h 21600"/>
                  <a:gd name="T6" fmla="*/ 10800 w 21600"/>
                  <a:gd name="T7" fmla="*/ 0 h 21600"/>
                  <a:gd name="T8" fmla="*/ 2347 w 21600"/>
                  <a:gd name="T9" fmla="*/ 2347 h 21600"/>
                  <a:gd name="T10" fmla="*/ 19253 w 21600"/>
                  <a:gd name="T11" fmla="*/ 19253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>
                    <a:moveTo>
                      <a:pt x="0" y="0"/>
                    </a:moveTo>
                    <a:lnTo>
                      <a:pt x="1093" y="21600"/>
                    </a:lnTo>
                    <a:lnTo>
                      <a:pt x="20507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solidFill>
                <a:srgbClr val="2B3F5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</a:endParaRPr>
              </a:p>
            </p:txBody>
          </p:sp>
          <p:sp>
            <p:nvSpPr>
              <p:cNvPr id="87" name="AutoShape 19"/>
              <p:cNvSpPr>
                <a:spLocks noChangeArrowheads="1"/>
              </p:cNvSpPr>
              <p:nvPr/>
            </p:nvSpPr>
            <p:spPr bwMode="auto">
              <a:xfrm>
                <a:off x="5417452" y="5035655"/>
                <a:ext cx="3373179" cy="771159"/>
              </a:xfrm>
              <a:custGeom>
                <a:avLst/>
                <a:gdLst>
                  <a:gd name="G0" fmla="+- 1093 0 0"/>
                  <a:gd name="G1" fmla="+- 21600 0 1093"/>
                  <a:gd name="G2" fmla="*/ 1093 1 2"/>
                  <a:gd name="G3" fmla="+- 21600 0 G2"/>
                  <a:gd name="G4" fmla="+/ 1093 21600 2"/>
                  <a:gd name="G5" fmla="+/ G1 0 2"/>
                  <a:gd name="G6" fmla="*/ 21600 21600 1093"/>
                  <a:gd name="G7" fmla="*/ G6 1 2"/>
                  <a:gd name="G8" fmla="+- 21600 0 G7"/>
                  <a:gd name="G9" fmla="*/ 21600 1 2"/>
                  <a:gd name="G10" fmla="+- 1093 0 G9"/>
                  <a:gd name="G11" fmla="?: G10 G8 0"/>
                  <a:gd name="G12" fmla="?: G10 G7 21600"/>
                  <a:gd name="T0" fmla="*/ 21053 w 21600"/>
                  <a:gd name="T1" fmla="*/ 10800 h 21600"/>
                  <a:gd name="T2" fmla="*/ 10800 w 21600"/>
                  <a:gd name="T3" fmla="*/ 21600 h 21600"/>
                  <a:gd name="T4" fmla="*/ 547 w 21600"/>
                  <a:gd name="T5" fmla="*/ 10800 h 21600"/>
                  <a:gd name="T6" fmla="*/ 10800 w 21600"/>
                  <a:gd name="T7" fmla="*/ 0 h 21600"/>
                  <a:gd name="T8" fmla="*/ 2347 w 21600"/>
                  <a:gd name="T9" fmla="*/ 2347 h 21600"/>
                  <a:gd name="T10" fmla="*/ 19253 w 21600"/>
                  <a:gd name="T11" fmla="*/ 19253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>
                    <a:moveTo>
                      <a:pt x="0" y="0"/>
                    </a:moveTo>
                    <a:lnTo>
                      <a:pt x="1093" y="21600"/>
                    </a:lnTo>
                    <a:lnTo>
                      <a:pt x="20507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solidFill>
                <a:srgbClr val="EAEAEA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</a:endParaRPr>
              </a:p>
            </p:txBody>
          </p:sp>
          <p:sp>
            <p:nvSpPr>
              <p:cNvPr id="88" name="Rectangle 20"/>
              <p:cNvSpPr>
                <a:spLocks noChangeArrowheads="1"/>
              </p:cNvSpPr>
              <p:nvPr/>
            </p:nvSpPr>
            <p:spPr bwMode="auto">
              <a:xfrm>
                <a:off x="5588724" y="4976192"/>
                <a:ext cx="3030636" cy="834338"/>
              </a:xfrm>
              <a:prstGeom prst="rect">
                <a:avLst/>
              </a:prstGeom>
              <a:gradFill rotWithShape="1">
                <a:gsLst>
                  <a:gs pos="0">
                    <a:schemeClr val="tx2">
                      <a:lumMod val="75000"/>
                    </a:schemeClr>
                  </a:gs>
                  <a:gs pos="100000">
                    <a:schemeClr val="tx2">
                      <a:lumMod val="75000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</a:endParaRPr>
              </a:p>
            </p:txBody>
          </p:sp>
          <p:pic>
            <p:nvPicPr>
              <p:cNvPr id="89" name="Picture 21" descr="shadow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11947" y="4989200"/>
                <a:ext cx="2978384" cy="758151"/>
              </a:xfrm>
              <a:prstGeom prst="rect">
                <a:avLst/>
              </a:prstGeom>
              <a:gradFill flip="none" rotWithShape="1">
                <a:gsLst>
                  <a:gs pos="49000">
                    <a:schemeClr val="tx2">
                      <a:lumMod val="60000"/>
                      <a:lumOff val="40000"/>
                    </a:schemeClr>
                  </a:gs>
                  <a:gs pos="0">
                    <a:schemeClr val="tx2">
                      <a:lumMod val="50000"/>
                    </a:schemeClr>
                  </a:gs>
                  <a:gs pos="15000">
                    <a:schemeClr val="tx2">
                      <a:lumMod val="75000"/>
                    </a:schemeClr>
                  </a:gs>
                  <a:gs pos="100000">
                    <a:schemeClr val="tx2">
                      <a:lumMod val="7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</p:spPr>
          </p:pic>
          <p:sp>
            <p:nvSpPr>
              <p:cNvPr id="84" name="Text Box 121"/>
              <p:cNvSpPr txBox="1">
                <a:spLocks noChangeArrowheads="1"/>
              </p:cNvSpPr>
              <p:nvPr/>
            </p:nvSpPr>
            <p:spPr bwMode="auto">
              <a:xfrm>
                <a:off x="5905140" y="5046804"/>
                <a:ext cx="2389095" cy="71898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tIns="0" rIns="0" bIns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1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ko-KR" altLang="en-US" kern="0" dirty="0" smtClean="0">
                    <a:solidFill>
                      <a:srgbClr val="FFFFFF"/>
                    </a:solidFill>
                    <a:latin typeface="+mn-ea"/>
                  </a:rPr>
                  <a:t>총괄</a:t>
                </a:r>
                <a:endParaRPr lang="en-US" altLang="ko-KR" kern="0" dirty="0" smtClean="0">
                  <a:solidFill>
                    <a:srgbClr val="FFFFFF"/>
                  </a:solidFill>
                  <a:latin typeface="+mn-ea"/>
                </a:endParaRPr>
              </a:p>
              <a:p>
                <a:pPr marL="0" marR="0" lvl="0" indent="0" algn="ctr" defTabSz="914400" eaLnBrk="1" fontAlgn="auto" latinLnBrk="0" hangingPunct="1">
                  <a:lnSpc>
                    <a:spcPct val="11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ko-KR" altLang="en-US" kern="0" dirty="0" smtClean="0">
                    <a:solidFill>
                      <a:srgbClr val="FFFFFF"/>
                    </a:solidFill>
                    <a:latin typeface="+mn-ea"/>
                  </a:rPr>
                  <a:t>책임연구원</a:t>
                </a:r>
                <a:r>
                  <a:rPr lang="en-US" altLang="ko-KR" kern="0" dirty="0" smtClean="0">
                    <a:solidFill>
                      <a:srgbClr val="FFFFFF"/>
                    </a:solidFill>
                    <a:latin typeface="+mn-ea"/>
                  </a:rPr>
                  <a:t>(</a:t>
                </a:r>
                <a:r>
                  <a:rPr lang="ko-KR" altLang="en-US" kern="0" dirty="0" smtClean="0">
                    <a:solidFill>
                      <a:srgbClr val="FFFFFF"/>
                    </a:solidFill>
                    <a:latin typeface="+mn-ea"/>
                  </a:rPr>
                  <a:t>임 현</a:t>
                </a:r>
                <a:r>
                  <a:rPr lang="en-US" altLang="ko-KR" kern="0" dirty="0" smtClean="0">
                    <a:solidFill>
                      <a:srgbClr val="FFFFFF"/>
                    </a:solidFill>
                    <a:latin typeface="+mn-ea"/>
                  </a:rPr>
                  <a:t>)</a:t>
                </a:r>
                <a:endParaRPr kumimoji="0" lang="en-US" altLang="ko-KR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n-ea"/>
                </a:endParaRPr>
              </a:p>
            </p:txBody>
          </p:sp>
        </p:grpSp>
      </p:grpSp>
      <p:sp>
        <p:nvSpPr>
          <p:cNvPr id="80" name="내용 개체 틀 3"/>
          <p:cNvSpPr>
            <a:spLocks noGrp="1"/>
          </p:cNvSpPr>
          <p:nvPr>
            <p:ph idx="1"/>
          </p:nvPr>
        </p:nvSpPr>
        <p:spPr>
          <a:xfrm>
            <a:off x="237655" y="5445224"/>
            <a:ext cx="8554415" cy="755803"/>
          </a:xfrm>
        </p:spPr>
        <p:txBody>
          <a:bodyPr>
            <a:normAutofit/>
          </a:bodyPr>
          <a:lstStyle/>
          <a:p>
            <a:r>
              <a:rPr lang="ko-KR" altLang="en-US" sz="1600" dirty="0"/>
              <a:t>연구진 구성</a:t>
            </a:r>
            <a:r>
              <a:rPr lang="en-US" altLang="ko-KR" sz="1600" dirty="0"/>
              <a:t>: </a:t>
            </a:r>
            <a:r>
              <a:rPr lang="ko-KR" altLang="en-US" sz="1600" dirty="0"/>
              <a:t>총 </a:t>
            </a:r>
            <a:r>
              <a:rPr lang="en-US" altLang="ko-KR" sz="1600" dirty="0" smtClean="0"/>
              <a:t>4</a:t>
            </a:r>
            <a:r>
              <a:rPr lang="ko-KR" altLang="en-US" sz="1600" dirty="0" smtClean="0"/>
              <a:t>명</a:t>
            </a:r>
            <a:r>
              <a:rPr lang="en-US" altLang="ko-KR" sz="1600" dirty="0"/>
              <a:t>(</a:t>
            </a:r>
            <a:r>
              <a:rPr lang="ko-KR" altLang="en-US" sz="1600" dirty="0"/>
              <a:t>연구책임자 </a:t>
            </a:r>
            <a:r>
              <a:rPr lang="en-US" altLang="ko-KR" sz="1600" dirty="0"/>
              <a:t>1</a:t>
            </a:r>
            <a:r>
              <a:rPr lang="ko-KR" altLang="en-US" sz="1600" dirty="0"/>
              <a:t>인</a:t>
            </a:r>
            <a:r>
              <a:rPr lang="en-US" altLang="ko-KR" sz="1600" dirty="0"/>
              <a:t>, </a:t>
            </a:r>
            <a:r>
              <a:rPr lang="ko-KR" altLang="en-US" sz="1600" dirty="0"/>
              <a:t>공동연구원 </a:t>
            </a:r>
            <a:r>
              <a:rPr lang="en-US" altLang="ko-KR" sz="1600" dirty="0" smtClean="0"/>
              <a:t>1</a:t>
            </a:r>
            <a:r>
              <a:rPr lang="ko-KR" altLang="en-US" sz="1600" dirty="0" smtClean="0"/>
              <a:t>인</a:t>
            </a:r>
            <a:r>
              <a:rPr lang="en-US" altLang="ko-KR" sz="1600" dirty="0"/>
              <a:t>, </a:t>
            </a:r>
            <a:r>
              <a:rPr lang="ko-KR" altLang="en-US" sz="1600" dirty="0" smtClean="0"/>
              <a:t>연구보조원 </a:t>
            </a:r>
            <a:r>
              <a:rPr lang="en-US" altLang="ko-KR" sz="1600" dirty="0" smtClean="0"/>
              <a:t>2</a:t>
            </a:r>
            <a:r>
              <a:rPr lang="ko-KR" altLang="en-US" sz="1600" dirty="0" smtClean="0"/>
              <a:t>명</a:t>
            </a:r>
            <a:r>
              <a:rPr lang="en-US" altLang="ko-KR" sz="1600" dirty="0" smtClean="0"/>
              <a:t>)</a:t>
            </a:r>
            <a:endParaRPr lang="ko-KR" altLang="en-US" sz="1600" dirty="0"/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138D9-972A-4936-A588-2EF0B733C907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9336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8605129"/>
              </p:ext>
            </p:extLst>
          </p:nvPr>
        </p:nvGraphicFramePr>
        <p:xfrm>
          <a:off x="179513" y="1700808"/>
          <a:ext cx="8784976" cy="46361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1088"/>
                <a:gridCol w="7563888"/>
              </a:tblGrid>
              <a:tr h="51721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b="0" kern="0" spc="0" dirty="0"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b="0" kern="0" spc="0" dirty="0"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/>
                </a:tc>
              </a:tr>
              <a:tr h="121097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b="0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b="0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/>
                </a:tc>
              </a:tr>
              <a:tr h="130098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b="0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b="0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60701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b="0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b="0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</p:spPr>
        <p:txBody>
          <a:bodyPr>
            <a:normAutofit/>
          </a:bodyPr>
          <a:lstStyle/>
          <a:p>
            <a:r>
              <a:rPr lang="ko-KR" altLang="en-US" sz="4000" dirty="0" smtClean="0"/>
              <a:t>연구수행일정</a:t>
            </a:r>
            <a:endParaRPr lang="ko-KR" altLang="en-US" sz="4000" dirty="0"/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138D9-972A-4936-A588-2EF0B733C907}" type="slidenum">
              <a:rPr lang="ko-KR" altLang="en-US" smtClean="0"/>
              <a:pPr/>
              <a:t>11</a:t>
            </a:fld>
            <a:endParaRPr lang="ko-KR" altLang="en-US"/>
          </a:p>
        </p:txBody>
      </p:sp>
      <p:grpSp>
        <p:nvGrpSpPr>
          <p:cNvPr id="9" name="그룹 8"/>
          <p:cNvGrpSpPr/>
          <p:nvPr/>
        </p:nvGrpSpPr>
        <p:grpSpPr>
          <a:xfrm>
            <a:off x="179512" y="1643049"/>
            <a:ext cx="8784976" cy="1785951"/>
            <a:chOff x="179512" y="1685597"/>
            <a:chExt cx="8784976" cy="1743403"/>
          </a:xfrm>
        </p:grpSpPr>
        <p:sp>
          <p:nvSpPr>
            <p:cNvPr id="3" name="TextBox 2"/>
            <p:cNvSpPr txBox="1"/>
            <p:nvPr/>
          </p:nvSpPr>
          <p:spPr>
            <a:xfrm>
              <a:off x="179512" y="1755333"/>
              <a:ext cx="122413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kern="0" dirty="0">
                  <a:solidFill>
                    <a:schemeClr val="bg1"/>
                  </a:solidFill>
                  <a:latin typeface="+mn-ea"/>
                </a:rPr>
                <a:t>과제목표</a:t>
              </a:r>
            </a:p>
            <a:p>
              <a:endParaRPr lang="ko-KR" altLang="en-US" dirty="0"/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403648" y="1685597"/>
              <a:ext cx="7488832" cy="6309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kern="0" dirty="0" smtClean="0">
                  <a:solidFill>
                    <a:schemeClr val="bg1"/>
                  </a:solidFill>
                  <a:latin typeface="+mn-ea"/>
                </a:rPr>
                <a:t>노후소득보장수단으로서의 기초연금의 역할강화를 위한 적정성 분석 및 개선방안 연구</a:t>
              </a:r>
              <a:endParaRPr lang="ko-KR" altLang="en-US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179512" y="2204864"/>
              <a:ext cx="1224136" cy="1224136"/>
            </a:xfrm>
            <a:prstGeom prst="rect">
              <a:avLst/>
            </a:prstGeom>
            <a:noFill/>
          </p:spPr>
          <p:txBody>
            <a:bodyPr wrap="square" rtlCol="0" anchor="ctr">
              <a:noAutofit/>
            </a:bodyPr>
            <a:lstStyle/>
            <a:p>
              <a:pPr algn="ctr" fontAlgn="base" latinLnBrk="0">
                <a:lnSpc>
                  <a:spcPct val="130000"/>
                </a:lnSpc>
              </a:pPr>
              <a:r>
                <a:rPr lang="en-US" altLang="ko-KR" kern="0" dirty="0" smtClean="0">
                  <a:latin typeface="+mn-ea"/>
                </a:rPr>
                <a:t>1</a:t>
              </a:r>
              <a:r>
                <a:rPr lang="ko-KR" altLang="en-US" kern="0" dirty="0" smtClean="0">
                  <a:latin typeface="+mn-ea"/>
                </a:rPr>
                <a:t>개월</a:t>
              </a:r>
              <a:endParaRPr lang="ko-KR" altLang="en-US" kern="0" dirty="0">
                <a:latin typeface="+mn-ea"/>
              </a:endParaRPr>
            </a:p>
            <a:p>
              <a:pPr algn="ctr" fontAlgn="base" latinLnBrk="0">
                <a:lnSpc>
                  <a:spcPct val="130000"/>
                </a:lnSpc>
              </a:pPr>
              <a:r>
                <a:rPr lang="ko-KR" altLang="en-US" kern="0" dirty="0" smtClean="0">
                  <a:latin typeface="+mn-ea"/>
                </a:rPr>
                <a:t>과제목표</a:t>
              </a:r>
              <a:endParaRPr lang="ko-KR" altLang="en-US" kern="0" dirty="0">
                <a:latin typeface="+mn-ea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1403648" y="2204864"/>
              <a:ext cx="7560840" cy="1224136"/>
            </a:xfrm>
            <a:prstGeom prst="rect">
              <a:avLst/>
            </a:prstGeom>
            <a:noFill/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ko-KR" altLang="en-US" dirty="0" smtClean="0"/>
                <a:t>착수보고</a:t>
              </a:r>
              <a:endParaRPr lang="en-US" altLang="ko-KR" dirty="0" smtClean="0"/>
            </a:p>
            <a:p>
              <a:pPr algn="ctr"/>
              <a:r>
                <a:rPr lang="ko-KR" altLang="en-US" dirty="0" smtClean="0"/>
                <a:t>문헌검토</a:t>
              </a:r>
              <a:r>
                <a:rPr lang="en-US" altLang="ko-KR" dirty="0" smtClean="0"/>
                <a:t>, </a:t>
              </a:r>
              <a:r>
                <a:rPr lang="ko-KR" altLang="en-US" dirty="0" smtClean="0"/>
                <a:t>현황 진단 및 분석</a:t>
              </a:r>
              <a:endParaRPr lang="ko-KR" altLang="en-US" dirty="0"/>
            </a:p>
          </p:txBody>
        </p:sp>
      </p:grpSp>
      <p:grpSp>
        <p:nvGrpSpPr>
          <p:cNvPr id="13" name="그룹 12"/>
          <p:cNvGrpSpPr/>
          <p:nvPr/>
        </p:nvGrpSpPr>
        <p:grpSpPr>
          <a:xfrm>
            <a:off x="179512" y="3456950"/>
            <a:ext cx="8784976" cy="1224136"/>
            <a:chOff x="179512" y="3456950"/>
            <a:chExt cx="8784976" cy="1224136"/>
          </a:xfrm>
        </p:grpSpPr>
        <p:sp>
          <p:nvSpPr>
            <p:cNvPr id="10" name="TextBox 9"/>
            <p:cNvSpPr txBox="1"/>
            <p:nvPr/>
          </p:nvSpPr>
          <p:spPr>
            <a:xfrm>
              <a:off x="179512" y="3456950"/>
              <a:ext cx="1224136" cy="1224136"/>
            </a:xfrm>
            <a:prstGeom prst="rect">
              <a:avLst/>
            </a:prstGeom>
            <a:noFill/>
          </p:spPr>
          <p:txBody>
            <a:bodyPr wrap="square" rtlCol="0" anchor="ctr">
              <a:noAutofit/>
            </a:bodyPr>
            <a:lstStyle/>
            <a:p>
              <a:pPr algn="ctr" fontAlgn="base" latinLnBrk="0">
                <a:lnSpc>
                  <a:spcPct val="130000"/>
                </a:lnSpc>
              </a:pPr>
              <a:r>
                <a:rPr lang="en-US" altLang="ko-KR" kern="0" dirty="0" smtClean="0">
                  <a:latin typeface="+mn-ea"/>
                </a:rPr>
                <a:t>2</a:t>
              </a:r>
              <a:r>
                <a:rPr lang="ko-KR" altLang="en-US" kern="0" dirty="0" smtClean="0">
                  <a:latin typeface="+mn-ea"/>
                </a:rPr>
                <a:t>개월</a:t>
              </a:r>
              <a:endParaRPr lang="ko-KR" altLang="en-US" kern="0" dirty="0">
                <a:latin typeface="+mn-ea"/>
              </a:endParaRPr>
            </a:p>
            <a:p>
              <a:pPr algn="ctr" fontAlgn="base" latinLnBrk="0">
                <a:lnSpc>
                  <a:spcPct val="130000"/>
                </a:lnSpc>
              </a:pPr>
              <a:r>
                <a:rPr lang="ko-KR" altLang="en-US" kern="0" dirty="0" smtClean="0">
                  <a:latin typeface="+mn-ea"/>
                </a:rPr>
                <a:t>과제목표</a:t>
              </a:r>
              <a:endParaRPr lang="ko-KR" altLang="en-US" kern="0" dirty="0">
                <a:latin typeface="+mn-ea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403648" y="3456950"/>
              <a:ext cx="7560840" cy="1224136"/>
            </a:xfrm>
            <a:prstGeom prst="rect">
              <a:avLst/>
            </a:prstGeom>
            <a:noFill/>
          </p:spPr>
          <p:txBody>
            <a:bodyPr wrap="square" rtlCol="0" anchor="ctr">
              <a:noAutofit/>
            </a:bodyPr>
            <a:lstStyle/>
            <a:p>
              <a:pPr algn="ctr" fontAlgn="base" latinLnBrk="0">
                <a:lnSpc>
                  <a:spcPct val="130000"/>
                </a:lnSpc>
              </a:pPr>
              <a:r>
                <a:rPr lang="ko-KR" altLang="en-US" kern="0" dirty="0" smtClean="0">
                  <a:latin typeface="+mn-ea"/>
                </a:rPr>
                <a:t>문헌검토</a:t>
              </a:r>
              <a:r>
                <a:rPr lang="en-US" altLang="ko-KR" kern="0" dirty="0" smtClean="0">
                  <a:latin typeface="+mn-ea"/>
                </a:rPr>
                <a:t>, </a:t>
              </a:r>
              <a:r>
                <a:rPr lang="ko-KR" altLang="en-US" kern="0" dirty="0" smtClean="0">
                  <a:latin typeface="+mn-ea"/>
                </a:rPr>
                <a:t>현황 진단 및 분석</a:t>
              </a:r>
              <a:endParaRPr lang="en-US" altLang="ko-KR" kern="0" dirty="0" smtClean="0">
                <a:latin typeface="+mn-ea"/>
              </a:endParaRPr>
            </a:p>
            <a:p>
              <a:pPr algn="ctr" fontAlgn="base" latinLnBrk="0">
                <a:lnSpc>
                  <a:spcPct val="130000"/>
                </a:lnSpc>
              </a:pPr>
              <a:r>
                <a:rPr lang="ko-KR" altLang="en-US" kern="0" dirty="0" smtClean="0">
                  <a:latin typeface="+mn-ea"/>
                </a:rPr>
                <a:t>기초연금의 적정성과 개선방안 모색</a:t>
              </a:r>
              <a:endParaRPr lang="en-US" altLang="ko-KR" kern="0" dirty="0" smtClean="0">
                <a:latin typeface="+mn-ea"/>
              </a:endParaRPr>
            </a:p>
            <a:p>
              <a:pPr algn="ctr" fontAlgn="base" latinLnBrk="0">
                <a:lnSpc>
                  <a:spcPct val="130000"/>
                </a:lnSpc>
              </a:pPr>
              <a:r>
                <a:rPr lang="ko-KR" altLang="en-US" kern="0" dirty="0" smtClean="0">
                  <a:latin typeface="+mn-ea"/>
                </a:rPr>
                <a:t>중간보고</a:t>
              </a:r>
              <a:endParaRPr lang="ko-KR" altLang="en-US" kern="0" dirty="0">
                <a:latin typeface="+mn-ea"/>
              </a:endParaRPr>
            </a:p>
          </p:txBody>
        </p:sp>
      </p:grpSp>
      <p:grpSp>
        <p:nvGrpSpPr>
          <p:cNvPr id="16" name="그룹 15"/>
          <p:cNvGrpSpPr/>
          <p:nvPr/>
        </p:nvGrpSpPr>
        <p:grpSpPr>
          <a:xfrm>
            <a:off x="164341" y="4862238"/>
            <a:ext cx="8784976" cy="1252888"/>
            <a:chOff x="164341" y="4862238"/>
            <a:chExt cx="8784976" cy="1252888"/>
          </a:xfrm>
        </p:grpSpPr>
        <p:sp>
          <p:nvSpPr>
            <p:cNvPr id="14" name="TextBox 13"/>
            <p:cNvSpPr txBox="1"/>
            <p:nvPr/>
          </p:nvSpPr>
          <p:spPr>
            <a:xfrm>
              <a:off x="164341" y="4862238"/>
              <a:ext cx="1224136" cy="1224136"/>
            </a:xfrm>
            <a:prstGeom prst="rect">
              <a:avLst/>
            </a:prstGeom>
            <a:noFill/>
          </p:spPr>
          <p:txBody>
            <a:bodyPr wrap="square" rtlCol="0" anchor="ctr">
              <a:noAutofit/>
            </a:bodyPr>
            <a:lstStyle/>
            <a:p>
              <a:pPr algn="ctr" fontAlgn="base" latinLnBrk="0">
                <a:lnSpc>
                  <a:spcPct val="130000"/>
                </a:lnSpc>
              </a:pPr>
              <a:r>
                <a:rPr lang="en-US" altLang="ko-KR" kern="0" dirty="0" smtClean="0">
                  <a:latin typeface="+mn-ea"/>
                </a:rPr>
                <a:t>3</a:t>
              </a:r>
              <a:r>
                <a:rPr lang="ko-KR" altLang="en-US" kern="0" dirty="0" smtClean="0">
                  <a:latin typeface="+mn-ea"/>
                </a:rPr>
                <a:t>개월</a:t>
              </a:r>
              <a:endParaRPr lang="ko-KR" altLang="en-US" kern="0" dirty="0">
                <a:latin typeface="+mn-ea"/>
              </a:endParaRPr>
            </a:p>
            <a:p>
              <a:pPr algn="ctr" fontAlgn="base" latinLnBrk="0">
                <a:lnSpc>
                  <a:spcPct val="130000"/>
                </a:lnSpc>
              </a:pPr>
              <a:r>
                <a:rPr lang="ko-KR" altLang="en-US" kern="0" dirty="0" smtClean="0">
                  <a:latin typeface="+mn-ea"/>
                </a:rPr>
                <a:t>과제목표</a:t>
              </a:r>
              <a:endParaRPr lang="ko-KR" altLang="en-US" kern="0" dirty="0">
                <a:latin typeface="+mn-ea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388477" y="4890990"/>
              <a:ext cx="7560840" cy="1224136"/>
            </a:xfrm>
            <a:prstGeom prst="rect">
              <a:avLst/>
            </a:prstGeom>
            <a:noFill/>
          </p:spPr>
          <p:txBody>
            <a:bodyPr wrap="square" rtlCol="0" anchor="ctr">
              <a:noAutofit/>
            </a:bodyPr>
            <a:lstStyle/>
            <a:p>
              <a:pPr algn="ctr" fontAlgn="base" latinLnBrk="0">
                <a:lnSpc>
                  <a:spcPct val="130000"/>
                </a:lnSpc>
              </a:pPr>
              <a:r>
                <a:rPr lang="ko-KR" altLang="en-US" kern="0" dirty="0" smtClean="0">
                  <a:latin typeface="+mn-ea"/>
                </a:rPr>
                <a:t>구체적인 입법적 개선방안 연구</a:t>
              </a:r>
              <a:endParaRPr lang="en-US" altLang="ko-KR" kern="0" dirty="0" smtClean="0">
                <a:latin typeface="+mn-ea"/>
              </a:endParaRPr>
            </a:p>
            <a:p>
              <a:pPr algn="ctr" fontAlgn="base" latinLnBrk="0">
                <a:lnSpc>
                  <a:spcPct val="130000"/>
                </a:lnSpc>
              </a:pPr>
              <a:r>
                <a:rPr lang="ko-KR" altLang="en-US" kern="0" dirty="0" smtClean="0">
                  <a:latin typeface="+mn-ea"/>
                </a:rPr>
                <a:t>최종보고</a:t>
              </a:r>
              <a:endParaRPr lang="ko-KR" altLang="en-US" kern="0" dirty="0"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90676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정부의질">
      <a:majorFont>
        <a:latin typeface="HY수평선M"/>
        <a:ea typeface="HY수평선M"/>
        <a:cs typeface=""/>
      </a:majorFont>
      <a:minorFont>
        <a:latin typeface="HY수평선M"/>
        <a:ea typeface="HY수평선M"/>
        <a:cs typeface="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676</TotalTime>
  <Words>698</Words>
  <Application>Microsoft Office PowerPoint</Application>
  <PresentationFormat>화면 슬라이드 쇼(4:3)</PresentationFormat>
  <Paragraphs>152</Paragraphs>
  <Slides>11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2" baseType="lpstr">
      <vt:lpstr>Clarity</vt:lpstr>
      <vt:lpstr>노후소득보장수단으로서의  기초연금에 관한 연구 </vt:lpstr>
      <vt:lpstr>연구배경 및 목적</vt:lpstr>
      <vt:lpstr>연구내용</vt:lpstr>
      <vt:lpstr>기초연금제도의 현황</vt:lpstr>
      <vt:lpstr>노후소득보장수단으로서의 기초연금의 의의 </vt:lpstr>
      <vt:lpstr>노후소득보장수단으로서의 기초연금의 적정성: 수급권의 범위</vt:lpstr>
      <vt:lpstr>노후소득보장수단으로서의 기초연금의 역할강화</vt:lpstr>
      <vt:lpstr>연구방법</vt:lpstr>
      <vt:lpstr>결과의 활용방안</vt:lpstr>
      <vt:lpstr>과제추진체계</vt:lpstr>
      <vt:lpstr>연구수행일정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좋은 시민과 좋은 정부</dc:title>
  <dc:creator>박종민</dc:creator>
  <cp:lastModifiedBy>pro</cp:lastModifiedBy>
  <cp:revision>135</cp:revision>
  <cp:lastPrinted>2016-05-12T23:29:12Z</cp:lastPrinted>
  <dcterms:created xsi:type="dcterms:W3CDTF">2011-06-20T13:28:33Z</dcterms:created>
  <dcterms:modified xsi:type="dcterms:W3CDTF">2016-05-12T23:29:32Z</dcterms:modified>
</cp:coreProperties>
</file>