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6" r:id="rId2"/>
    <p:sldId id="446" r:id="rId3"/>
    <p:sldId id="445" r:id="rId4"/>
    <p:sldId id="300" r:id="rId5"/>
    <p:sldId id="447" r:id="rId6"/>
    <p:sldId id="306" r:id="rId7"/>
    <p:sldId id="444" r:id="rId8"/>
    <p:sldId id="423" r:id="rId9"/>
    <p:sldId id="425" r:id="rId10"/>
    <p:sldId id="430" r:id="rId11"/>
    <p:sldId id="440" r:id="rId12"/>
    <p:sldId id="441" r:id="rId13"/>
    <p:sldId id="442" r:id="rId14"/>
    <p:sldId id="443" r:id="rId15"/>
    <p:sldId id="346" r:id="rId16"/>
    <p:sldId id="367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346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8E843A-1C04-4B34-BF63-35E100666775}" type="datetimeFigureOut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2ED4A8-382F-479B-915C-A76647DBF8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5196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485A5-9BCB-4F94-BABB-80AD0C407B16}" type="datetime1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306FE-EF44-4E5A-AA2A-BB4FE8FB5177}" type="datetime1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551CB-1D6A-4047-872E-CA7C1740658D}" type="datetime1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EA0-26FE-44DD-B7A4-2BBB9B0196B9}" type="datetime1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47B8F-A888-494C-89F6-C703985376EC}" type="datetime1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D4E99-B65F-4304-ADE3-146D13638718}" type="datetime1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4B3D-D29E-4ACC-8EA5-8B22C09390F9}" type="datetime1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0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2D71-1EFC-43CC-B734-73A422BE6044}" type="datetime1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AF91-E9F7-4868-A3AC-9344507F40CD}" type="datetime1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7C9E7-AFC5-46AE-9201-8CBA598314D1}" type="datetime1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336800" cy="5851525"/>
          </a:xfrm>
        </p:spPr>
        <p:txBody>
          <a:bodyPr vert="eaVert" anchor="b" anchorCtr="0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923A1-E991-4EA5-AB39-40B9CBF19FE1}" type="datetime1">
              <a:rPr lang="ko-KR" altLang="en-US" smtClean="0"/>
              <a:t>2015-09-10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F56D44F1-D636-4C36-B2DD-1B1F3CF9DA5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28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69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DD52306-1FAC-4265-B6AA-435691328B46}" type="datetime1">
              <a:rPr lang="ko-KR" altLang="en-US" smtClean="0"/>
              <a:t>2015-09-10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1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1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1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1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1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1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1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455963" y="6091310"/>
            <a:ext cx="8736037" cy="604912"/>
          </a:xfrm>
        </p:spPr>
        <p:txBody>
          <a:bodyPr>
            <a:noAutofit/>
          </a:bodyPr>
          <a:lstStyle/>
          <a:p>
            <a:pPr algn="r"/>
            <a:r>
              <a:rPr lang="ko-KR" altLang="en-US" sz="2800" b="1" dirty="0"/>
              <a:t>경기도의회 혁신 및 지방분권강화 특별위원회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1</a:t>
            </a:fld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541929" y="1478749"/>
            <a:ext cx="8471647" cy="2856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21310" algn="r" fontAlgn="base" latinLnBrk="0">
              <a:lnSpc>
                <a:spcPct val="180000"/>
              </a:lnSpc>
            </a:pPr>
            <a:r>
              <a:rPr lang="ko-KR" altLang="en-US" sz="3200" kern="0" spc="-5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경기도의회 혁신 및 지방분권강화 방안 연구</a:t>
            </a:r>
            <a:endParaRPr lang="ko-KR" altLang="en-US" kern="0" spc="-50" dirty="0">
              <a:solidFill>
                <a:srgbClr val="0070C0"/>
              </a:solidFill>
              <a:latin typeface="한양신명조"/>
            </a:endParaRPr>
          </a:p>
          <a:p>
            <a:pPr marR="321310" algn="r" fontAlgn="base" latinLnBrk="0">
              <a:lnSpc>
                <a:spcPct val="180000"/>
              </a:lnSpc>
            </a:pPr>
            <a:r>
              <a:rPr lang="en-US" altLang="ko-KR" kern="0" spc="-50" dirty="0">
                <a:solidFill>
                  <a:srgbClr val="0070C0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- </a:t>
            </a:r>
            <a:r>
              <a:rPr lang="ko-KR" altLang="en-US" kern="0" spc="-5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예산결산위원회 상설화 및 효과적 연정 실현 방안을 중심으로</a:t>
            </a:r>
            <a:endParaRPr lang="ko-KR" altLang="en-US" kern="0" spc="-50" dirty="0">
              <a:solidFill>
                <a:srgbClr val="0070C0"/>
              </a:solidFill>
              <a:latin typeface="한양신명조"/>
            </a:endParaRPr>
          </a:p>
          <a:p>
            <a:pPr marR="321310" algn="r" fontAlgn="base" latinLnBrk="0">
              <a:lnSpc>
                <a:spcPct val="160000"/>
              </a:lnSpc>
            </a:pPr>
            <a:r>
              <a:rPr lang="en-US" altLang="ko-KR" sz="2800" kern="0" spc="-50" dirty="0">
                <a:solidFill>
                  <a:srgbClr val="0070C0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2015. </a:t>
            </a:r>
            <a:r>
              <a:rPr lang="en-US" altLang="ko-KR" sz="2800" kern="0" spc="-50" dirty="0" smtClean="0">
                <a:solidFill>
                  <a:srgbClr val="0070C0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9</a:t>
            </a:r>
            <a:endParaRPr lang="ko-KR" altLang="en-US" sz="2800" kern="0" spc="-50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marR="321310" algn="r" fontAlgn="base" latinLnBrk="0">
              <a:lnSpc>
                <a:spcPct val="160000"/>
              </a:lnSpc>
            </a:pPr>
            <a:r>
              <a:rPr lang="en-US" altLang="ko-KR" sz="2800" kern="0" spc="-50" dirty="0">
                <a:solidFill>
                  <a:srgbClr val="0070C0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(</a:t>
            </a:r>
            <a:r>
              <a:rPr lang="ko-KR" altLang="en-US" sz="2800" kern="0" spc="-5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최종보고서</a:t>
            </a:r>
            <a:r>
              <a:rPr lang="en-US" altLang="ko-KR" sz="2800" kern="0" spc="-50" dirty="0">
                <a:solidFill>
                  <a:srgbClr val="0070C0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)</a:t>
            </a:r>
            <a:endParaRPr lang="ko-KR" altLang="en-US" sz="2800" kern="0" spc="-50" dirty="0"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2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개요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2</a:t>
            </a:fld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191490" y="1417638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연구 목적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1191490" y="2355275"/>
            <a:ext cx="3278909" cy="16775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연구주제</a:t>
            </a:r>
            <a:endParaRPr lang="ko-KR" altLang="en-US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1191490" y="4230255"/>
            <a:ext cx="3278909" cy="2355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추진경과</a:t>
            </a:r>
            <a:endParaRPr lang="ko-KR" altLang="en-US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4738254" y="1417638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경기도의회 혁신 및 지방분권강화 방안</a:t>
            </a:r>
          </a:p>
        </p:txBody>
      </p:sp>
      <p:sp>
        <p:nvSpPr>
          <p:cNvPr id="10" name="모서리가 둥근 직사각형 9"/>
          <p:cNvSpPr/>
          <p:nvPr/>
        </p:nvSpPr>
        <p:spPr>
          <a:xfrm>
            <a:off x="4738254" y="2355275"/>
            <a:ext cx="6031346" cy="1677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경기도연정의 효과적 수행방안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예결위 상설화 방안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의회 관행 혁신 방안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지방의원 후원회 제도 도입 방안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지방분권 기본과제 실태 및 과제</a:t>
            </a: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738254" y="4230255"/>
            <a:ext cx="6031346" cy="23552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계약일 </a:t>
            </a:r>
            <a:r>
              <a:rPr lang="en-US" altLang="ko-KR" dirty="0">
                <a:solidFill>
                  <a:schemeClr val="tx1"/>
                </a:solidFill>
              </a:rPr>
              <a:t>: 2015.4.27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중간보고 </a:t>
            </a:r>
            <a:r>
              <a:rPr lang="en-US" altLang="ko-KR" dirty="0">
                <a:solidFill>
                  <a:schemeClr val="tx1"/>
                </a:solidFill>
              </a:rPr>
              <a:t>: 2015. 5.11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주요 지적 사항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의정관행혁신 추가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예결위 상임위화 현실적 추진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연정 추진 투명성 확보 필요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최종자료제출 </a:t>
            </a:r>
            <a:r>
              <a:rPr lang="en-US" altLang="ko-KR" dirty="0">
                <a:solidFill>
                  <a:schemeClr val="tx1"/>
                </a:solidFill>
              </a:rPr>
              <a:t>: 2015.8.27</a:t>
            </a:r>
          </a:p>
        </p:txBody>
      </p:sp>
    </p:spTree>
    <p:extLst>
      <p:ext uri="{BB962C8B-B14F-4D97-AF65-F5344CB8AC3E}">
        <p14:creationId xmlns:p14="http://schemas.microsoft.com/office/powerpoint/2010/main" val="3759663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성공적 연정을 위한 의회의 역할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3</a:t>
            </a:fld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191490" y="1672791"/>
            <a:ext cx="3278909" cy="16615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연정의 성격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1191490" y="3589481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특징</a:t>
            </a:r>
            <a:endParaRPr lang="ko-KR" altLang="en-US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4738254" y="1672791"/>
            <a:ext cx="6031346" cy="16615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선거연합에 기초한 연합정부는 아님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도 집행부와 의회 다수당 간의 정책합의에 기반을 둔다는 점에서 정책연대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사회통합부지사를 야당 몫으로 할당한다는 점에서 연립정부의 개념 포괄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4738254" y="3589481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단체장 </a:t>
            </a:r>
            <a:r>
              <a:rPr lang="ko-KR" altLang="en-US" dirty="0" smtClean="0">
                <a:solidFill>
                  <a:schemeClr val="tx1"/>
                </a:solidFill>
              </a:rPr>
              <a:t>주도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>
                <a:solidFill>
                  <a:schemeClr val="tx1"/>
                </a:solidFill>
              </a:rPr>
              <a:t>집행부 입안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연정지도부 결정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191490" y="4666671"/>
            <a:ext cx="3278909" cy="18264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우려</a:t>
            </a:r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4738254" y="4666671"/>
            <a:ext cx="6031346" cy="182649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의회가 연정 보조자로 전락할 우려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chemeClr val="tx1"/>
                </a:solidFill>
              </a:rPr>
              <a:t>연정이 사전 협의와 동의라는 정치적 정당성만 부여하고 의회의 감시와 견제 기능이 약화될 수 있음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>
                <a:solidFill>
                  <a:schemeClr val="tx1"/>
                </a:solidFill>
              </a:rPr>
              <a:t> ‘</a:t>
            </a:r>
            <a:r>
              <a:rPr lang="ko-KR" altLang="en-US" dirty="0">
                <a:solidFill>
                  <a:schemeClr val="tx1"/>
                </a:solidFill>
              </a:rPr>
              <a:t>연정’ 이라는 제도 정착이 목표가 아니라 여소야대라는 특수한 상황에서 단체장과 의회의 상생 협력 방안을 마련하기 위한 수단</a:t>
            </a:r>
          </a:p>
        </p:txBody>
      </p:sp>
    </p:spTree>
    <p:extLst>
      <p:ext uri="{BB962C8B-B14F-4D97-AF65-F5344CB8AC3E}">
        <p14:creationId xmlns:p14="http://schemas.microsoft.com/office/powerpoint/2010/main" val="2969827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600" y="274638"/>
            <a:ext cx="10160000" cy="6126162"/>
          </a:xfrm>
        </p:spPr>
        <p:txBody>
          <a:bodyPr/>
          <a:lstStyle/>
          <a:p>
            <a:pPr marL="114300" indent="0">
              <a:buNone/>
            </a:pPr>
            <a:r>
              <a:rPr lang="ko-KR" altLang="en-US" dirty="0" smtClean="0"/>
              <a:t>□ </a:t>
            </a:r>
            <a:r>
              <a:rPr lang="ko-KR" altLang="en-US" dirty="0" smtClean="0"/>
              <a:t>의회 역할 강화 방안</a:t>
            </a:r>
            <a:endParaRPr lang="en-US" altLang="ko-KR" dirty="0" smtClean="0"/>
          </a:p>
          <a:p>
            <a:pPr marL="114300" lvl="0" indent="0" fontAlgn="base">
              <a:buNone/>
            </a:pPr>
            <a:endParaRPr lang="en-US" altLang="ko-KR" sz="2400" dirty="0" smtClean="0"/>
          </a:p>
          <a:p>
            <a:pPr marL="114300" lvl="0" indent="0" fontAlgn="base">
              <a:buNone/>
            </a:pPr>
            <a:endParaRPr lang="ko-KR" altLang="en-US" sz="2400" dirty="0"/>
          </a:p>
          <a:p>
            <a:pPr>
              <a:buFontTx/>
              <a:buChar char="-"/>
            </a:pPr>
            <a:endParaRPr lang="en-US" altLang="ko-KR" dirty="0"/>
          </a:p>
          <a:p>
            <a:pPr marL="1344613" indent="-358775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4</a:t>
            </a:fld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034472" y="1417638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의원총회 정례화 및 역할 강화</a:t>
            </a:r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1034472" y="2494828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정책기획 </a:t>
            </a:r>
            <a:r>
              <a:rPr lang="ko-KR" altLang="en-US" dirty="0" err="1" smtClean="0"/>
              <a:t>담당관실</a:t>
            </a:r>
            <a:r>
              <a:rPr lang="ko-KR" altLang="en-US" dirty="0" smtClean="0"/>
              <a:t> 신설</a:t>
            </a:r>
            <a:endParaRPr lang="ko-KR" altLang="en-US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1034472" y="3489468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지방장관제</a:t>
            </a:r>
            <a:r>
              <a:rPr lang="ko-KR" altLang="en-US" dirty="0" smtClean="0"/>
              <a:t> 도입 등 제도적 장치 마련</a:t>
            </a:r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1034472" y="4484110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예산 심의 의회 역할 강화</a:t>
            </a:r>
            <a:endParaRPr lang="ko-KR" altLang="en-US" dirty="0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4581236" y="1417638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사후보고가 아닌 실질적 의사결정기구로서의 의총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연정집행부와 의원들과의 상시적 의사소통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581236" y="2494828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연정 정책 기획과 실무 점검 실시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의원 정책 활동 지원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581236" y="3489468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집행부서에 대한 실무적 지휘통제 권한 확보를 위한 제도적 장치 연구 필요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581236" y="4484110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예산심의 과정 전문성 제고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예산 편성단계에서의 의회 역할 강화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18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526616"/>
          </a:xfrm>
        </p:spPr>
        <p:txBody>
          <a:bodyPr/>
          <a:lstStyle/>
          <a:p>
            <a:r>
              <a:rPr lang="en-US" altLang="ko-KR" sz="2400" dirty="0" smtClean="0"/>
              <a:t>[</a:t>
            </a:r>
            <a:r>
              <a:rPr lang="ko-KR" altLang="en-US" sz="2400" dirty="0" smtClean="0"/>
              <a:t>의원 설문조사 결과</a:t>
            </a:r>
            <a:r>
              <a:rPr lang="en-US" altLang="ko-KR" sz="2400" dirty="0" smtClean="0"/>
              <a:t>]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5</a:t>
            </a:fld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052945" y="133003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26472" y="120072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47782" y="120072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31" name="_x1720253840" descr="EMB000000b825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181" y="1106053"/>
            <a:ext cx="8081819" cy="553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216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/>
              <a:t>2. </a:t>
            </a:r>
            <a:r>
              <a:rPr lang="ko-KR" altLang="en-US" sz="3600" dirty="0"/>
              <a:t>예산결산위원회 상임위화 의미와 추진 방안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6</a:t>
            </a:fld>
            <a:endParaRPr lang="ko-KR" altLang="en-US"/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762000" y="17526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Font typeface="Arial" pitchFamily="34" charset="0"/>
              <a:buNone/>
            </a:pPr>
            <a:r>
              <a:rPr lang="ko-KR" altLang="en-US" dirty="0" smtClean="0"/>
              <a:t>□ 지방예산안 심의과정의 문제점</a:t>
            </a:r>
            <a:endParaRPr lang="en-US" altLang="ko-KR" sz="2400" dirty="0" smtClean="0"/>
          </a:p>
          <a:p>
            <a:pPr marL="114300" indent="0" fontAlgn="base">
              <a:buFont typeface="Arial" pitchFamily="34" charset="0"/>
              <a:buNone/>
            </a:pPr>
            <a:endParaRPr lang="ko-KR" altLang="en-US" sz="2400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pPr marL="1344613" indent="-358775">
              <a:buFont typeface="Arial" pitchFamily="34" charset="0"/>
              <a:buNone/>
            </a:pPr>
            <a:endParaRPr lang="ko-KR" altLang="en-US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1191490" y="2364515"/>
            <a:ext cx="3278909" cy="10045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예산 편성 단계</a:t>
            </a:r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1191490" y="3441705"/>
            <a:ext cx="3278909" cy="10045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상임위원회 예비심사</a:t>
            </a:r>
            <a:endParaRPr lang="ko-KR" altLang="en-US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1191490" y="4519469"/>
            <a:ext cx="3278909" cy="10045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예결위 종합심사</a:t>
            </a:r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1191490" y="5606471"/>
            <a:ext cx="3278909" cy="10045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예결위 전문성 부재</a:t>
            </a:r>
            <a:endParaRPr lang="ko-KR" altLang="en-US" dirty="0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4738254" y="2364515"/>
            <a:ext cx="6031346" cy="100459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집행부 주도로 폐쇄적으로 진행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편성 단계에서의 의회 개입이 형식적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의회의 정보와 전문 역량 부족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738254" y="3441705"/>
            <a:ext cx="6031346" cy="100459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예비심사 기간이 짧아 부실 심사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무분별한 과도한 증액의결 관행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소관 부처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지역구 예산만 관심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738254" y="4519469"/>
            <a:ext cx="6031346" cy="100459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증액예산에 대한 심의의 폐쇄성과 </a:t>
            </a:r>
            <a:r>
              <a:rPr lang="ko-KR" altLang="en-US" dirty="0" err="1" smtClean="0">
                <a:solidFill>
                  <a:schemeClr val="tx1"/>
                </a:solidFill>
              </a:rPr>
              <a:t>불투명성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정책 사업보다 특정 지역구 사업 반영에 유리한 구조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738254" y="5606471"/>
            <a:ext cx="6031346" cy="100459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타상임위</a:t>
            </a:r>
            <a:r>
              <a:rPr lang="ko-KR" altLang="en-US" dirty="0" smtClean="0">
                <a:solidFill>
                  <a:schemeClr val="tx1"/>
                </a:solidFill>
              </a:rPr>
              <a:t> 겸임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임기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년이 전문성 부족 초래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전문적인 거시적 측면보다는 미시적 예산에 관심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총액배분자율편성제도</a:t>
            </a:r>
            <a:r>
              <a:rPr lang="en-US" altLang="ko-KR" dirty="0" smtClean="0">
                <a:solidFill>
                  <a:schemeClr val="tx1"/>
                </a:solidFill>
              </a:rPr>
              <a:t>(Top-down) </a:t>
            </a:r>
            <a:r>
              <a:rPr lang="ko-KR" altLang="en-US" dirty="0" smtClean="0">
                <a:solidFill>
                  <a:schemeClr val="tx1"/>
                </a:solidFill>
              </a:rPr>
              <a:t>운영 역량 부족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1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7</a:t>
            </a:fld>
            <a:endParaRPr lang="ko-KR" altLang="en-US"/>
          </a:p>
        </p:txBody>
      </p:sp>
      <p:sp>
        <p:nvSpPr>
          <p:cNvPr id="7" name="내용 개체 틀 2"/>
          <p:cNvSpPr txBox="1">
            <a:spLocks/>
          </p:cNvSpPr>
          <p:nvPr/>
        </p:nvSpPr>
        <p:spPr>
          <a:xfrm>
            <a:off x="789709" y="508000"/>
            <a:ext cx="10160000" cy="6045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buFont typeface="Arial" pitchFamily="34" charset="0"/>
              <a:buNone/>
            </a:pPr>
            <a:r>
              <a:rPr lang="ko-KR" altLang="en-US" dirty="0" smtClean="0"/>
              <a:t>□ 개선 방향</a:t>
            </a:r>
            <a:endParaRPr lang="en-US" altLang="ko-KR" sz="2400" dirty="0" smtClean="0"/>
          </a:p>
          <a:p>
            <a:pPr marL="114300" indent="0" fontAlgn="base">
              <a:buFont typeface="Arial" pitchFamily="34" charset="0"/>
              <a:buNone/>
            </a:pPr>
            <a:endParaRPr lang="ko-KR" altLang="en-US" sz="2400" dirty="0" smtClean="0"/>
          </a:p>
          <a:p>
            <a:pPr>
              <a:buFontTx/>
              <a:buChar char="-"/>
            </a:pPr>
            <a:endParaRPr lang="en-US" altLang="ko-KR" dirty="0" smtClean="0"/>
          </a:p>
          <a:p>
            <a:pPr marL="1344613" indent="-358775">
              <a:buFont typeface="Arial" pitchFamily="34" charset="0"/>
              <a:buNone/>
            </a:pPr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1191490" y="1302327"/>
            <a:ext cx="3278909" cy="11914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예산 편성 단계</a:t>
            </a:r>
            <a:endParaRPr lang="ko-KR" altLang="en-US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1191490" y="2573474"/>
            <a:ext cx="3278909" cy="11914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상임위원회 예비심사</a:t>
            </a:r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1191490" y="3863681"/>
            <a:ext cx="3278909" cy="11914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예결위 종합심사</a:t>
            </a:r>
            <a:endParaRPr lang="ko-KR" altLang="en-US" dirty="0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1191490" y="5190830"/>
            <a:ext cx="3278909" cy="11914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제도적 보완</a:t>
            </a:r>
            <a:endParaRPr lang="ko-KR" altLang="en-US" dirty="0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4738254" y="1302327"/>
            <a:ext cx="6031346" cy="11914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사전정보제공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예산안편성지침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err="1" smtClean="0">
                <a:solidFill>
                  <a:schemeClr val="tx1"/>
                </a:solidFill>
              </a:rPr>
              <a:t>예산요구안</a:t>
            </a:r>
            <a:r>
              <a:rPr lang="ko-KR" altLang="en-US" dirty="0" smtClean="0">
                <a:solidFill>
                  <a:schemeClr val="tx1"/>
                </a:solidFill>
              </a:rPr>
              <a:t> 제출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예결위에서 예산안편성지침 심사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738254" y="2573474"/>
            <a:ext cx="6031346" cy="11914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상임위별</a:t>
            </a:r>
            <a:r>
              <a:rPr lang="ko-KR" altLang="en-US" dirty="0" smtClean="0">
                <a:solidFill>
                  <a:schemeClr val="tx1"/>
                </a:solidFill>
              </a:rPr>
              <a:t> 총액배분 자율심사 제도 도입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상임위 소속 부처예산의 </a:t>
            </a:r>
            <a:r>
              <a:rPr lang="en-US" altLang="ko-KR" dirty="0" smtClean="0">
                <a:solidFill>
                  <a:schemeClr val="tx1"/>
                </a:solidFill>
              </a:rPr>
              <a:t>0.5~1% </a:t>
            </a:r>
            <a:r>
              <a:rPr lang="ko-KR" altLang="en-US" dirty="0" smtClean="0">
                <a:solidFill>
                  <a:schemeClr val="tx1"/>
                </a:solidFill>
              </a:rPr>
              <a:t>수준에서 총액 범위 결정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738254" y="3863681"/>
            <a:ext cx="6031346" cy="11914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사무처 독립적 인사권 예결위 전문위원 확대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예산정책담당관실의 확대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예결위 상임위화 추진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738254" y="5190830"/>
            <a:ext cx="6031346" cy="119149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결산 시정요구 반영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예결위원 전문 보좌인력 </a:t>
            </a:r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인 확보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예산 정보의 공개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81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2) </a:t>
            </a:r>
            <a:r>
              <a:rPr lang="ko-KR" altLang="en-US" dirty="0"/>
              <a:t>예산결산특별위원회의 상임위 전환 </a:t>
            </a:r>
            <a:r>
              <a:rPr lang="ko-KR" altLang="en-US" dirty="0" smtClean="0"/>
              <a:t>문제</a:t>
            </a:r>
            <a:r>
              <a:rPr lang="ko-KR" altLang="en-US" dirty="0"/>
              <a:t/>
            </a:r>
            <a:br>
              <a:rPr lang="ko-KR" altLang="en-US" dirty="0"/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fontAlgn="base">
              <a:buNone/>
            </a:pPr>
            <a:r>
              <a:rPr lang="ko-KR" altLang="en-US" sz="2400" dirty="0"/>
              <a:t>□ </a:t>
            </a:r>
            <a:r>
              <a:rPr lang="ko-KR" altLang="en-US" sz="2400" dirty="0" smtClean="0"/>
              <a:t>예결위 상임위화 추진</a:t>
            </a:r>
            <a:endParaRPr lang="en-US" altLang="ko-KR" sz="3200" dirty="0"/>
          </a:p>
          <a:p>
            <a:pPr lvl="0" fontAlgn="base"/>
            <a:r>
              <a:rPr lang="ko-KR" altLang="en-US" sz="2400" dirty="0" smtClean="0"/>
              <a:t>의회의 </a:t>
            </a:r>
            <a:r>
              <a:rPr lang="ko-KR" altLang="en-US" sz="2400" dirty="0"/>
              <a:t>예산 </a:t>
            </a:r>
            <a:r>
              <a:rPr lang="en-US" altLang="ko-KR" sz="2400" dirty="0"/>
              <a:t>· </a:t>
            </a:r>
            <a:r>
              <a:rPr lang="ko-KR" altLang="en-US" sz="2400" dirty="0"/>
              <a:t>결산 심사권한의 실질화 및 예산안 심사과정의 투명성 제고를 위해 상설특위인 예결위를 상임위원회로 전환이 필요함</a:t>
            </a:r>
            <a:r>
              <a:rPr lang="en-US" altLang="ko-KR" sz="2400" dirty="0"/>
              <a:t>.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8</a:t>
            </a:fld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1191490" y="3589481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상임위 겸임 금지</a:t>
            </a:r>
            <a:endParaRPr lang="ko-KR" altLang="en-US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1191490" y="4584121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예결위원 임기 연장</a:t>
            </a:r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1191490" y="5578763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예결위 총량심사 도입</a:t>
            </a:r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4738254" y="3589481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겸임 금지가 바람직하나 의원 다수가 겸임 금지에 반대하고 있음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738254" y="4584121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전문성 강화를 위해 예결위 임기 </a:t>
            </a:r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r>
              <a:rPr lang="ko-KR" altLang="en-US" dirty="0" smtClean="0">
                <a:solidFill>
                  <a:schemeClr val="tx1"/>
                </a:solidFill>
              </a:rPr>
              <a:t>년으로 연장 필요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우선적으로 임기 연장을 실행 후에 겸임 금지 논의 가능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738254" y="5578763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현행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</a:rPr>
              <a:t>상임위 예비심사 → 예결위 종합심사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개선</a:t>
            </a:r>
            <a:r>
              <a:rPr lang="en-US" altLang="ko-KR" dirty="0" smtClean="0">
                <a:solidFill>
                  <a:schemeClr val="tx1"/>
                </a:solidFill>
              </a:rPr>
              <a:t>) </a:t>
            </a:r>
            <a:r>
              <a:rPr lang="ko-KR" altLang="en-US" dirty="0" smtClean="0">
                <a:solidFill>
                  <a:schemeClr val="tx1"/>
                </a:solidFill>
              </a:rPr>
              <a:t>예결위 총량심사 → 상임위 심사 → 예결위 조정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774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ko-KR" altLang="en-US" sz="2400" dirty="0" smtClean="0"/>
              <a:t>총량예산심사제도</a:t>
            </a:r>
            <a:r>
              <a:rPr lang="en-US" altLang="ko-KR" sz="2400" dirty="0"/>
              <a:t>(Top-down </a:t>
            </a:r>
            <a:r>
              <a:rPr lang="ko-KR" altLang="en-US" sz="2400" dirty="0"/>
              <a:t>예산심사제도</a:t>
            </a:r>
            <a:r>
              <a:rPr lang="en-US" altLang="ko-KR" sz="2400" dirty="0" smtClean="0"/>
              <a:t>)</a:t>
            </a:r>
            <a:endParaRPr lang="ko-KR" altLang="en-US" sz="2400" dirty="0"/>
          </a:p>
          <a:p>
            <a:pPr lvl="1" fontAlgn="base"/>
            <a:r>
              <a:rPr lang="ko-KR" altLang="en-US" dirty="0" smtClean="0"/>
              <a:t>예결위에서 </a:t>
            </a:r>
            <a:r>
              <a:rPr lang="ko-KR" altLang="en-US" dirty="0"/>
              <a:t>재정결의안</a:t>
            </a:r>
            <a:r>
              <a:rPr lang="en-US" altLang="ko-KR" dirty="0"/>
              <a:t>(</a:t>
            </a:r>
            <a:r>
              <a:rPr lang="ko-KR" altLang="en-US" dirty="0"/>
              <a:t>총수입</a:t>
            </a:r>
            <a:r>
              <a:rPr lang="en-US" altLang="ko-KR" dirty="0"/>
              <a:t>, </a:t>
            </a:r>
            <a:r>
              <a:rPr lang="ko-KR" altLang="en-US" dirty="0"/>
              <a:t>총지출</a:t>
            </a:r>
            <a:r>
              <a:rPr lang="en-US" altLang="ko-KR" dirty="0"/>
              <a:t>, </a:t>
            </a:r>
            <a:r>
              <a:rPr lang="ko-KR" altLang="en-US" dirty="0"/>
              <a:t>재정수지</a:t>
            </a:r>
            <a:r>
              <a:rPr lang="en-US" altLang="ko-KR" dirty="0"/>
              <a:t>, </a:t>
            </a:r>
            <a:r>
              <a:rPr lang="ko-KR" altLang="en-US" dirty="0"/>
              <a:t>지방채</a:t>
            </a:r>
            <a:r>
              <a:rPr lang="en-US" altLang="ko-KR" dirty="0"/>
              <a:t>, </a:t>
            </a:r>
            <a:r>
              <a:rPr lang="ko-KR" altLang="en-US" dirty="0"/>
              <a:t>차입금</a:t>
            </a:r>
            <a:r>
              <a:rPr lang="en-US" altLang="ko-KR" dirty="0"/>
              <a:t>, </a:t>
            </a:r>
            <a:r>
              <a:rPr lang="ko-KR" altLang="en-US" dirty="0"/>
              <a:t>분야별</a:t>
            </a:r>
            <a:r>
              <a:rPr lang="en-US" altLang="ko-KR" dirty="0"/>
              <a:t>·</a:t>
            </a:r>
            <a:r>
              <a:rPr lang="ko-KR" altLang="en-US" dirty="0" err="1"/>
              <a:t>위원회별</a:t>
            </a:r>
            <a:r>
              <a:rPr lang="ko-KR" altLang="en-US" dirty="0"/>
              <a:t> 예산안</a:t>
            </a:r>
            <a:r>
              <a:rPr lang="en-US" altLang="ko-KR" dirty="0"/>
              <a:t>·</a:t>
            </a:r>
            <a:r>
              <a:rPr lang="ko-KR" altLang="en-US" dirty="0"/>
              <a:t>기금운용계획안 지출 한도 및 예산안심사지침 등</a:t>
            </a:r>
            <a:r>
              <a:rPr lang="en-US" altLang="ko-KR" dirty="0"/>
              <a:t>)</a:t>
            </a:r>
            <a:r>
              <a:rPr lang="ko-KR" altLang="en-US" dirty="0"/>
              <a:t>을 </a:t>
            </a:r>
            <a:r>
              <a:rPr lang="ko-KR" altLang="en-US" dirty="0" smtClean="0"/>
              <a:t>입안</a:t>
            </a:r>
            <a:endParaRPr lang="en-US" altLang="ko-KR" dirty="0" smtClean="0"/>
          </a:p>
          <a:p>
            <a:pPr lvl="1" fontAlgn="base"/>
            <a:r>
              <a:rPr lang="ko-KR" altLang="en-US" dirty="0" smtClean="0"/>
              <a:t>소관 </a:t>
            </a:r>
            <a:r>
              <a:rPr lang="ko-KR" altLang="en-US" dirty="0"/>
              <a:t>상임위원회는 재정결의안이 정하고 있는 분야별</a:t>
            </a:r>
            <a:r>
              <a:rPr lang="en-US" altLang="ko-KR" dirty="0"/>
              <a:t>·</a:t>
            </a:r>
            <a:r>
              <a:rPr lang="ko-KR" altLang="en-US" dirty="0" err="1"/>
              <a:t>위원회별</a:t>
            </a:r>
            <a:r>
              <a:rPr lang="ko-KR" altLang="en-US" dirty="0"/>
              <a:t> 지출한도 및 예산안심사지침에 따라 예산안에 </a:t>
            </a:r>
            <a:r>
              <a:rPr lang="ko-KR" altLang="en-US" dirty="0" smtClean="0"/>
              <a:t>대해 예비심사</a:t>
            </a:r>
            <a:endParaRPr lang="en-US" altLang="ko-KR" dirty="0" smtClean="0"/>
          </a:p>
          <a:p>
            <a:pPr lvl="1" fontAlgn="base"/>
            <a:r>
              <a:rPr lang="ko-KR" altLang="en-US" dirty="0" smtClean="0"/>
              <a:t>예결위는 </a:t>
            </a:r>
            <a:r>
              <a:rPr lang="ko-KR" altLang="en-US" dirty="0"/>
              <a:t>소관 상임위원회의 예비심사결과가 지출한도 등을 준수하였는지 점검하고</a:t>
            </a:r>
            <a:r>
              <a:rPr lang="en-US" altLang="ko-KR" dirty="0"/>
              <a:t>, </a:t>
            </a:r>
            <a:r>
              <a:rPr lang="ko-KR" altLang="en-US" dirty="0"/>
              <a:t>필요한 때에는 이를 조정할 수 있도록 하되</a:t>
            </a:r>
            <a:r>
              <a:rPr lang="en-US" altLang="ko-KR" dirty="0"/>
              <a:t>, </a:t>
            </a:r>
            <a:r>
              <a:rPr lang="ko-KR" altLang="en-US" dirty="0"/>
              <a:t>지출한도 등을 준수한 예비심사결과를 조정할 경우에는 소관 상임위원회의 동의를 얻도록 함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8066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의정관행 혁신 방안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46164" y="2871694"/>
            <a:ext cx="4562335" cy="317350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lvl="1" algn="just" fontAlgn="base"/>
            <a:r>
              <a:rPr lang="ko-KR" altLang="en-US" dirty="0" smtClean="0"/>
              <a:t>본회의와 </a:t>
            </a:r>
            <a:r>
              <a:rPr lang="ko-KR" altLang="en-US" dirty="0"/>
              <a:t>상임위</a:t>
            </a:r>
            <a:r>
              <a:rPr lang="en-US" altLang="ko-KR" dirty="0"/>
              <a:t>, </a:t>
            </a:r>
            <a:r>
              <a:rPr lang="ko-KR" altLang="en-US" dirty="0"/>
              <a:t>특별위원회 회의 등 각종 회의 출석 일수를 공개해 의정활동을 내실화 추구</a:t>
            </a:r>
            <a:r>
              <a:rPr lang="en-US" altLang="ko-KR" dirty="0"/>
              <a:t>.</a:t>
            </a:r>
            <a:endParaRPr lang="ko-KR" altLang="en-US" dirty="0"/>
          </a:p>
          <a:p>
            <a:pPr lvl="1" fontAlgn="base"/>
            <a:r>
              <a:rPr lang="ko-KR" altLang="en-US" dirty="0"/>
              <a:t>현재 본회의에 국한되어 실시되고 있는 인터넷 생중계를 상임위까지 확대해 </a:t>
            </a:r>
            <a:r>
              <a:rPr lang="en-US" altLang="ko-KR" dirty="0" smtClean="0"/>
              <a:t> </a:t>
            </a:r>
            <a:r>
              <a:rPr lang="ko-KR" altLang="en-US" dirty="0" smtClean="0"/>
              <a:t>생중계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10</a:t>
            </a:fld>
            <a:endParaRPr lang="ko-KR" altLang="en-US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5788005" y="2871694"/>
            <a:ext cx="4562334" cy="31735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fontAlgn="base"/>
            <a:r>
              <a:rPr lang="ko-KR" altLang="en-US" dirty="0" smtClean="0"/>
              <a:t>의회 예산에서 시민모니터링 지원 예산을 확보해 상임위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본회의를 비롯한 모든 의정활동에 대한 모니터링 활동을 지원</a:t>
            </a:r>
          </a:p>
          <a:p>
            <a:pPr lvl="1" fontAlgn="base"/>
            <a:r>
              <a:rPr lang="ko-KR" altLang="en-US" dirty="0" smtClean="0"/>
              <a:t>분기별 의정모니터링 보고서를 작성해 의회 홈페이지를 통해 공개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846164" y="2001227"/>
            <a:ext cx="4562334" cy="697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marL="114300" indent="0" fontAlgn="base">
              <a:buNone/>
            </a:pPr>
            <a:r>
              <a:rPr lang="en-US" altLang="ko-KR" sz="2000" dirty="0"/>
              <a:t>1. </a:t>
            </a:r>
            <a:r>
              <a:rPr lang="ko-KR" altLang="en-US" sz="2000" dirty="0"/>
              <a:t>출석률 공개 및 상임위 회의 생중계</a:t>
            </a:r>
            <a:endParaRPr lang="en-US" altLang="ko-KR" sz="2000" dirty="0"/>
          </a:p>
        </p:txBody>
      </p:sp>
      <p:sp>
        <p:nvSpPr>
          <p:cNvPr id="7" name="직사각형 6"/>
          <p:cNvSpPr/>
          <p:nvPr/>
        </p:nvSpPr>
        <p:spPr>
          <a:xfrm>
            <a:off x="5788005" y="2001227"/>
            <a:ext cx="4562334" cy="697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marL="114300" indent="0" fontAlgn="base">
              <a:buFont typeface="Arial" pitchFamily="34" charset="0"/>
              <a:buNone/>
            </a:pPr>
            <a:r>
              <a:rPr lang="en-US" altLang="ko-KR" sz="2000" dirty="0"/>
              <a:t>2. </a:t>
            </a:r>
            <a:r>
              <a:rPr lang="ko-KR" altLang="en-US" sz="2000" dirty="0" err="1"/>
              <a:t>의정모니터링단</a:t>
            </a:r>
            <a:r>
              <a:rPr lang="ko-KR" altLang="en-US" sz="2000" dirty="0"/>
              <a:t> 제도화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3719537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11</a:t>
            </a:fld>
            <a:endParaRPr lang="ko-KR" altLang="en-US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846164" y="2871694"/>
            <a:ext cx="4562335" cy="31735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fontAlgn="base"/>
            <a:r>
              <a:rPr lang="ko-KR" altLang="en-US" dirty="0"/>
              <a:t>소위의 회의 자료를 충실히 작성해 공개하고</a:t>
            </a:r>
            <a:r>
              <a:rPr lang="en-US" altLang="ko-KR" dirty="0"/>
              <a:t>, </a:t>
            </a:r>
            <a:r>
              <a:rPr lang="ko-KR" altLang="en-US" dirty="0"/>
              <a:t>회의록을 작성하도록 해 공정하고 객관적인 예산심의가 이루어지도록 함</a:t>
            </a:r>
            <a:r>
              <a:rPr lang="en-US" altLang="ko-KR" dirty="0"/>
              <a:t>.</a:t>
            </a:r>
            <a:endParaRPr lang="ko-KR" altLang="en-US" dirty="0"/>
          </a:p>
          <a:p>
            <a:pPr lvl="1" fontAlgn="base"/>
            <a:r>
              <a:rPr lang="ko-KR" altLang="en-US" dirty="0"/>
              <a:t>상임위</a:t>
            </a:r>
            <a:r>
              <a:rPr lang="en-US" altLang="ko-KR" dirty="0"/>
              <a:t>, </a:t>
            </a:r>
            <a:r>
              <a:rPr lang="ko-KR" altLang="en-US" dirty="0"/>
              <a:t>예결위 증액 예산</a:t>
            </a:r>
            <a:r>
              <a:rPr lang="en-US" altLang="ko-KR" dirty="0"/>
              <a:t>(</a:t>
            </a:r>
            <a:r>
              <a:rPr lang="ko-KR" altLang="en-US" dirty="0"/>
              <a:t>일명 “쪽지예산”</a:t>
            </a:r>
            <a:r>
              <a:rPr lang="en-US" altLang="ko-KR" dirty="0"/>
              <a:t>)</a:t>
            </a:r>
            <a:r>
              <a:rPr lang="ko-KR" altLang="en-US" dirty="0"/>
              <a:t>의 근거를 반드시 표시하도록 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5788005" y="2871694"/>
            <a:ext cx="4562334" cy="31735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>
            <a:lvl1pPr marL="3429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fontAlgn="base"/>
            <a:r>
              <a:rPr lang="ko-KR" altLang="en-US" dirty="0" smtClean="0"/>
              <a:t>특별위원회를 </a:t>
            </a:r>
            <a:r>
              <a:rPr lang="en-US" altLang="ko-KR" dirty="0" smtClean="0"/>
              <a:t>2</a:t>
            </a:r>
            <a:r>
              <a:rPr lang="ko-KR" altLang="en-US" dirty="0"/>
              <a:t>개 이상 상임위 소관 사안 또는 특별 사안에 한정</a:t>
            </a:r>
          </a:p>
          <a:p>
            <a:pPr lvl="1" fontAlgn="base"/>
            <a:r>
              <a:rPr lang="ko-KR" altLang="en-US" dirty="0"/>
              <a:t>특위 </a:t>
            </a:r>
            <a:r>
              <a:rPr lang="ko-KR" altLang="en-US" dirty="0" smtClean="0"/>
              <a:t>운영기간을 최소화해 운영</a:t>
            </a:r>
            <a:endParaRPr lang="ko-KR" altLang="en-US" dirty="0"/>
          </a:p>
          <a:p>
            <a:pPr lvl="2" fontAlgn="base"/>
            <a:r>
              <a:rPr lang="ko-KR" altLang="en-US" dirty="0"/>
              <a:t>최초 구성 시 </a:t>
            </a:r>
            <a:r>
              <a:rPr lang="en-US" altLang="ko-KR" dirty="0"/>
              <a:t>3~6</a:t>
            </a:r>
            <a:r>
              <a:rPr lang="ko-KR" altLang="en-US" dirty="0"/>
              <a:t>개월</a:t>
            </a:r>
            <a:r>
              <a:rPr lang="en-US" altLang="ko-KR" dirty="0"/>
              <a:t>, </a:t>
            </a:r>
            <a:r>
              <a:rPr lang="ko-KR" altLang="en-US" dirty="0" err="1"/>
              <a:t>필요시</a:t>
            </a:r>
            <a:r>
              <a:rPr lang="ko-KR" altLang="en-US" dirty="0"/>
              <a:t> </a:t>
            </a:r>
            <a:r>
              <a:rPr lang="ko-KR" altLang="en-US" dirty="0" smtClean="0"/>
              <a:t>연장</a:t>
            </a:r>
            <a:endParaRPr lang="ko-KR" altLang="en-US" dirty="0"/>
          </a:p>
          <a:p>
            <a:pPr lvl="1" fontAlgn="base"/>
            <a:r>
              <a:rPr lang="ko-KR" altLang="en-US" dirty="0"/>
              <a:t>특위 운영실적 </a:t>
            </a:r>
            <a:r>
              <a:rPr lang="ko-KR" altLang="en-US" dirty="0" err="1"/>
              <a:t>부진시</a:t>
            </a:r>
            <a:r>
              <a:rPr lang="ko-KR" altLang="en-US" dirty="0"/>
              <a:t> 특위 운영 조기 종료</a:t>
            </a:r>
          </a:p>
          <a:p>
            <a:pPr lvl="1" fontAlgn="base"/>
            <a:r>
              <a:rPr lang="ko-KR" altLang="en-US" dirty="0" smtClean="0"/>
              <a:t>특위 </a:t>
            </a:r>
            <a:r>
              <a:rPr lang="ko-KR" altLang="en-US" dirty="0"/>
              <a:t>운영 예산 </a:t>
            </a:r>
            <a:r>
              <a:rPr lang="ko-KR" altLang="en-US" dirty="0" err="1"/>
              <a:t>총량제를</a:t>
            </a:r>
            <a:r>
              <a:rPr lang="ko-KR" altLang="en-US" dirty="0"/>
              <a:t> 도입해 예산 확보를 위한 무분별한 특위 결성 방지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846164" y="2001227"/>
            <a:ext cx="4562334" cy="697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fontAlgn="base"/>
            <a:r>
              <a:rPr lang="en-US" altLang="ko-KR" sz="2000" dirty="0"/>
              <a:t>3. </a:t>
            </a:r>
            <a:r>
              <a:rPr lang="ko-KR" altLang="en-US" sz="2000" dirty="0"/>
              <a:t>예산결산위원회 조정소위원회 검토 자료 및 회의록 공개</a:t>
            </a:r>
            <a:endParaRPr lang="ko-KR" altLang="en-US" sz="2000" dirty="0"/>
          </a:p>
        </p:txBody>
      </p:sp>
      <p:sp>
        <p:nvSpPr>
          <p:cNvPr id="8" name="직사각형 7"/>
          <p:cNvSpPr/>
          <p:nvPr/>
        </p:nvSpPr>
        <p:spPr>
          <a:xfrm>
            <a:off x="5788005" y="2001227"/>
            <a:ext cx="4562334" cy="697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fontAlgn="base"/>
            <a:r>
              <a:rPr lang="en-US" altLang="ko-KR" sz="2000" dirty="0"/>
              <a:t>4. </a:t>
            </a:r>
            <a:r>
              <a:rPr lang="ko-KR" altLang="en-US" sz="2000" dirty="0"/>
              <a:t>과다한 특별위원회 설치 지양 및 운영활성화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972933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12</a:t>
            </a:fld>
            <a:endParaRPr lang="ko-KR" altLang="en-US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846164" y="2871694"/>
            <a:ext cx="4562335" cy="31735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fontAlgn="base"/>
            <a:r>
              <a:rPr lang="ko-KR" altLang="en-US" dirty="0" smtClean="0"/>
              <a:t>회의시작 시간 준수</a:t>
            </a:r>
            <a:endParaRPr lang="en-US" altLang="ko-KR" dirty="0"/>
          </a:p>
          <a:p>
            <a:pPr lvl="2" fontAlgn="base"/>
            <a:r>
              <a:rPr lang="ko-KR" altLang="en-US" dirty="0" smtClean="0"/>
              <a:t>회의참석시간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이석시간</a:t>
            </a:r>
            <a:r>
              <a:rPr lang="ko-KR" altLang="en-US" dirty="0" smtClean="0"/>
              <a:t> 기록</a:t>
            </a:r>
            <a:endParaRPr lang="en-US" altLang="ko-KR" dirty="0" smtClean="0"/>
          </a:p>
          <a:p>
            <a:pPr lvl="1" fontAlgn="base"/>
            <a:r>
              <a:rPr lang="ko-KR" altLang="en-US" dirty="0" smtClean="0"/>
              <a:t>회의 진행 시 의장이 회의 진행자로서 품위 유지</a:t>
            </a:r>
            <a:endParaRPr lang="en-US" altLang="ko-KR" dirty="0" smtClean="0"/>
          </a:p>
          <a:p>
            <a:pPr lvl="2" fontAlgn="base"/>
            <a:r>
              <a:rPr lang="ko-KR" altLang="en-US" dirty="0" smtClean="0"/>
              <a:t>과다한 질의 개입 자제</a:t>
            </a:r>
            <a:endParaRPr lang="en-US" altLang="ko-KR" dirty="0" smtClean="0"/>
          </a:p>
          <a:p>
            <a:pPr lvl="2" fontAlgn="base"/>
            <a:r>
              <a:rPr lang="ko-KR" altLang="en-US" dirty="0" smtClean="0"/>
              <a:t>적절한 언어 사용</a:t>
            </a:r>
            <a:endParaRPr lang="en-US" altLang="ko-KR" dirty="0" smtClean="0"/>
          </a:p>
          <a:p>
            <a:pPr lvl="1" fontAlgn="base"/>
            <a:r>
              <a:rPr lang="ko-KR" altLang="en-US" dirty="0" smtClean="0"/>
              <a:t>질의자 착석 </a:t>
            </a:r>
            <a:r>
              <a:rPr lang="ko-KR" altLang="en-US" dirty="0" err="1" smtClean="0"/>
              <a:t>질의시</a:t>
            </a:r>
            <a:r>
              <a:rPr lang="ko-KR" altLang="en-US" dirty="0" smtClean="0"/>
              <a:t> 답변자 착석 답변</a:t>
            </a:r>
            <a:endParaRPr lang="ko-KR" altLang="en-US" dirty="0"/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5788005" y="2871694"/>
            <a:ext cx="4562334" cy="31735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fontAlgn="base"/>
            <a:r>
              <a:rPr lang="ko-KR" altLang="en-US" dirty="0" smtClean="0"/>
              <a:t>도정질의요지 </a:t>
            </a:r>
            <a:r>
              <a:rPr lang="en-US" altLang="ko-KR" dirty="0" smtClean="0"/>
              <a:t>72</a:t>
            </a:r>
            <a:r>
              <a:rPr lang="ko-KR" altLang="en-US" dirty="0" smtClean="0"/>
              <a:t>시간 전달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답변요지 </a:t>
            </a:r>
            <a:r>
              <a:rPr lang="en-US" altLang="ko-KR" dirty="0" smtClean="0"/>
              <a:t>24</a:t>
            </a:r>
            <a:r>
              <a:rPr lang="ko-KR" altLang="en-US" dirty="0" smtClean="0"/>
              <a:t>시간 전 송부 규칙 준수</a:t>
            </a:r>
            <a:endParaRPr lang="en-US" altLang="ko-KR" dirty="0" smtClean="0"/>
          </a:p>
          <a:p>
            <a:pPr lvl="1" fontAlgn="base"/>
            <a:r>
              <a:rPr lang="ko-KR" altLang="en-US" dirty="0" smtClean="0"/>
              <a:t>관행적인 질의 도중 자료요구 지양</a:t>
            </a:r>
            <a:endParaRPr lang="en-US" altLang="ko-KR" dirty="0" smtClean="0"/>
          </a:p>
          <a:p>
            <a:pPr lvl="1" fontAlgn="base"/>
            <a:r>
              <a:rPr lang="ko-KR" altLang="en-US" dirty="0" smtClean="0"/>
              <a:t>자료 요구 내용과 기간을 분명히 밝혀 집행부로 하여금 충실히 준비할 수 있도록 함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846164" y="2001227"/>
            <a:ext cx="4562334" cy="697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fontAlgn="base"/>
            <a:r>
              <a:rPr lang="en-US" altLang="ko-KR" sz="2000" dirty="0"/>
              <a:t>5. </a:t>
            </a:r>
            <a:r>
              <a:rPr lang="ko-KR" altLang="en-US" sz="2000" dirty="0" smtClean="0"/>
              <a:t>회의 관행 개선</a:t>
            </a:r>
            <a:endParaRPr lang="ko-KR" altLang="en-US" sz="2000" dirty="0"/>
          </a:p>
        </p:txBody>
      </p:sp>
      <p:sp>
        <p:nvSpPr>
          <p:cNvPr id="8" name="직사각형 7"/>
          <p:cNvSpPr/>
          <p:nvPr/>
        </p:nvSpPr>
        <p:spPr>
          <a:xfrm>
            <a:off x="5788005" y="2001227"/>
            <a:ext cx="4562334" cy="697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fontAlgn="base"/>
            <a:r>
              <a:rPr lang="en-US" altLang="ko-KR" sz="2000" dirty="0" smtClean="0"/>
              <a:t>6. </a:t>
            </a:r>
            <a:r>
              <a:rPr lang="ko-KR" altLang="en-US" sz="2000" dirty="0" smtClean="0"/>
              <a:t>도정질의 및 상임위 자료요구 관행개선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5022781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13</a:t>
            </a:fld>
            <a:endParaRPr lang="ko-KR" altLang="en-US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846164" y="2871694"/>
            <a:ext cx="4562335" cy="31735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fontAlgn="base"/>
            <a:r>
              <a:rPr lang="ko-KR" altLang="en-US" dirty="0" smtClean="0"/>
              <a:t>역할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의원의 정책 기획 개발 업무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집행부 업무 현황 파악</a:t>
            </a:r>
            <a:endParaRPr lang="en-US" altLang="ko-KR" dirty="0" smtClean="0"/>
          </a:p>
          <a:p>
            <a:pPr lvl="1" fontAlgn="base"/>
            <a:r>
              <a:rPr lang="ko-KR" altLang="en-US" dirty="0" smtClean="0"/>
              <a:t>구성</a:t>
            </a:r>
            <a:endParaRPr lang="en-US" altLang="ko-KR" dirty="0" smtClean="0"/>
          </a:p>
          <a:p>
            <a:pPr lvl="2" fontAlgn="base"/>
            <a:r>
              <a:rPr lang="ko-KR" altLang="en-US" dirty="0" smtClean="0"/>
              <a:t>정책기획팀</a:t>
            </a:r>
            <a:endParaRPr lang="en-US" altLang="ko-KR" dirty="0" smtClean="0"/>
          </a:p>
          <a:p>
            <a:pPr lvl="2" fontAlgn="base"/>
            <a:r>
              <a:rPr lang="ko-KR" altLang="en-US" dirty="0" smtClean="0"/>
              <a:t>연수기획팀</a:t>
            </a:r>
            <a:endParaRPr lang="en-US" altLang="ko-KR" dirty="0" smtClean="0"/>
          </a:p>
          <a:p>
            <a:pPr lvl="2" fontAlgn="base"/>
            <a:r>
              <a:rPr lang="ko-KR" altLang="en-US" dirty="0" err="1" smtClean="0"/>
              <a:t>연정지원팀</a:t>
            </a:r>
            <a:endParaRPr lang="en-US" altLang="ko-KR" dirty="0" smtClean="0"/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5788005" y="2871694"/>
            <a:ext cx="4562334" cy="31735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fontAlgn="base"/>
            <a:r>
              <a:rPr lang="ko-KR" altLang="en-US" dirty="0" smtClean="0"/>
              <a:t>연초 계획 수립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분산 연수 추진</a:t>
            </a:r>
            <a:endParaRPr lang="en-US" altLang="ko-KR" dirty="0" smtClean="0"/>
          </a:p>
          <a:p>
            <a:pPr lvl="1" fontAlgn="base"/>
            <a:r>
              <a:rPr lang="ko-KR" altLang="en-US" dirty="0" err="1" smtClean="0"/>
              <a:t>팀별</a:t>
            </a:r>
            <a:r>
              <a:rPr lang="ko-KR" altLang="en-US" dirty="0" smtClean="0"/>
              <a:t> 개별 연수 활동 활성화</a:t>
            </a:r>
            <a:endParaRPr lang="en-US" altLang="ko-KR" dirty="0" smtClean="0"/>
          </a:p>
          <a:p>
            <a:pPr lvl="1" fontAlgn="base"/>
            <a:r>
              <a:rPr lang="ko-KR" altLang="en-US" dirty="0" smtClean="0"/>
              <a:t>연수기획팀에서 의원 연수 실무 지원</a:t>
            </a:r>
            <a:endParaRPr lang="en-US" altLang="ko-KR" dirty="0" smtClean="0"/>
          </a:p>
          <a:p>
            <a:pPr lvl="2" fontAlgn="base"/>
            <a:r>
              <a:rPr lang="ko-KR" altLang="en-US" dirty="0" smtClean="0"/>
              <a:t>국내외 연수프로그램 개발</a:t>
            </a:r>
            <a:endParaRPr lang="en-US" altLang="ko-KR" dirty="0" smtClean="0"/>
          </a:p>
          <a:p>
            <a:pPr lvl="2" fontAlgn="base"/>
            <a:r>
              <a:rPr lang="ko-KR" altLang="en-US" dirty="0" smtClean="0"/>
              <a:t>의원 연수 지원</a:t>
            </a:r>
            <a:endParaRPr lang="en-US" altLang="ko-KR" dirty="0" smtClean="0"/>
          </a:p>
          <a:p>
            <a:pPr lvl="2" fontAlgn="base"/>
            <a:r>
              <a:rPr lang="ko-KR" altLang="en-US" dirty="0" smtClean="0"/>
              <a:t>의원 정책아카데미 실시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846164" y="2001227"/>
            <a:ext cx="4562334" cy="697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fontAlgn="base"/>
            <a:r>
              <a:rPr lang="en-US" altLang="ko-KR" sz="2000" dirty="0" smtClean="0"/>
              <a:t>7. </a:t>
            </a:r>
            <a:r>
              <a:rPr lang="ko-KR" altLang="en-US" sz="2000" dirty="0" err="1" smtClean="0"/>
              <a:t>정책기획담당관실</a:t>
            </a:r>
            <a:r>
              <a:rPr lang="ko-KR" altLang="en-US" sz="2000" dirty="0" smtClean="0"/>
              <a:t> 신설</a:t>
            </a:r>
            <a:endParaRPr lang="ko-KR" altLang="en-US" sz="2000" dirty="0"/>
          </a:p>
        </p:txBody>
      </p:sp>
      <p:sp>
        <p:nvSpPr>
          <p:cNvPr id="8" name="직사각형 7"/>
          <p:cNvSpPr/>
          <p:nvPr/>
        </p:nvSpPr>
        <p:spPr>
          <a:xfrm>
            <a:off x="5788005" y="2001227"/>
            <a:ext cx="4562334" cy="697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fontAlgn="base"/>
            <a:r>
              <a:rPr lang="en-US" altLang="ko-KR" sz="2000" dirty="0" smtClean="0"/>
              <a:t>8. </a:t>
            </a:r>
            <a:r>
              <a:rPr lang="ko-KR" altLang="en-US" sz="2000" dirty="0" smtClean="0"/>
              <a:t>국회 정책 연수 개선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7619436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14</a:t>
            </a:fld>
            <a:endParaRPr lang="ko-KR" altLang="en-US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846164" y="2871694"/>
            <a:ext cx="4562335" cy="31735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fontAlgn="base"/>
            <a:r>
              <a:rPr lang="ko-KR" altLang="en-US" dirty="0" smtClean="0"/>
              <a:t>입법담당관과 </a:t>
            </a:r>
            <a:r>
              <a:rPr lang="ko-KR" altLang="en-US" dirty="0" err="1" smtClean="0"/>
              <a:t>전문위원실에서</a:t>
            </a:r>
            <a:r>
              <a:rPr lang="ko-KR" altLang="en-US" dirty="0" smtClean="0"/>
              <a:t> 연구과정과 품질 관리</a:t>
            </a:r>
            <a:endParaRPr lang="en-US" altLang="ko-KR" dirty="0" smtClean="0"/>
          </a:p>
          <a:p>
            <a:pPr lvl="1" fontAlgn="base"/>
            <a:r>
              <a:rPr lang="ko-KR" altLang="en-US" dirty="0" smtClean="0"/>
              <a:t>충실한 착수보고회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중간보고회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최종보고회 실시</a:t>
            </a:r>
            <a:endParaRPr lang="ko-KR" altLang="en-US" dirty="0"/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5788005" y="2871694"/>
            <a:ext cx="4562334" cy="31735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3429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8288" lvl="1" fontAlgn="base"/>
            <a:r>
              <a:rPr lang="ko-KR" altLang="en-US" sz="1800" dirty="0" smtClean="0"/>
              <a:t>의회운영에 관한 기본 조례 제정 필요</a:t>
            </a:r>
            <a:endParaRPr lang="en-US" altLang="ko-KR" sz="1800" dirty="0" smtClean="0"/>
          </a:p>
          <a:p>
            <a:pPr marL="268288" lvl="1" fontAlgn="base"/>
            <a:r>
              <a:rPr lang="ko-KR" altLang="en-US" sz="1800" dirty="0" smtClean="0"/>
              <a:t>인사청문화 제도 도입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집행부 규칙 수정요구 등 혁신 방안 필요</a:t>
            </a:r>
            <a:endParaRPr lang="en-US" altLang="ko-KR" sz="1800" dirty="0" smtClean="0"/>
          </a:p>
          <a:p>
            <a:pPr marL="268288" lvl="1" fontAlgn="base"/>
            <a:endParaRPr lang="en-US" altLang="ko-KR" sz="1600" dirty="0" smtClean="0"/>
          </a:p>
          <a:p>
            <a:pPr marL="268288" lvl="1" fontAlgn="base">
              <a:buNone/>
            </a:pPr>
            <a:r>
              <a:rPr lang="en-US" altLang="ko-KR" sz="1600" b="1" dirty="0" smtClean="0"/>
              <a:t>* 7/23 </a:t>
            </a:r>
            <a:r>
              <a:rPr lang="ko-KR" altLang="en-US" sz="1600" b="1" dirty="0" smtClean="0"/>
              <a:t>운영위원회 </a:t>
            </a:r>
            <a:r>
              <a:rPr lang="en-US" altLang="ko-KR" sz="1600" b="1" dirty="0" smtClean="0"/>
              <a:t>&lt;</a:t>
            </a:r>
            <a:r>
              <a:rPr lang="ko-KR" altLang="en-US" sz="1600" b="1" dirty="0" smtClean="0"/>
              <a:t>경기도의회 기본조례 공청회</a:t>
            </a:r>
            <a:r>
              <a:rPr lang="en-US" altLang="ko-KR" sz="1600" b="1" dirty="0" smtClean="0"/>
              <a:t>&gt; </a:t>
            </a:r>
            <a:r>
              <a:rPr lang="ko-KR" altLang="en-US" sz="1600" b="1" dirty="0" smtClean="0"/>
              <a:t>실시</a:t>
            </a:r>
            <a:endParaRPr lang="en-US" altLang="ko-KR" sz="1600" b="1" dirty="0" smtClean="0"/>
          </a:p>
          <a:p>
            <a:pPr marL="268288" lvl="1" fontAlgn="base">
              <a:buNone/>
            </a:pPr>
            <a:r>
              <a:rPr lang="en-US" altLang="ko-KR" sz="1600" dirty="0" smtClean="0"/>
              <a:t>- </a:t>
            </a:r>
            <a:r>
              <a:rPr lang="ko-KR" altLang="en-US" sz="1600" dirty="0" smtClean="0"/>
              <a:t>발제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의회 존재가치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기본이념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운영의 기본원칙 규정</a:t>
            </a:r>
            <a:endParaRPr lang="en-US" altLang="ko-KR" sz="1600" dirty="0" smtClean="0"/>
          </a:p>
          <a:p>
            <a:pPr marL="268288" lvl="1" fontAlgn="base">
              <a:buNone/>
            </a:pPr>
            <a:r>
              <a:rPr lang="en-US" altLang="ko-KR" sz="1600" dirty="0" smtClean="0"/>
              <a:t>- </a:t>
            </a:r>
            <a:r>
              <a:rPr lang="ko-KR" altLang="en-US" sz="1600" dirty="0" smtClean="0"/>
              <a:t>토론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선언적 규범이 아닌 실질적 규범이 될 수 있도록 국회법 체계에 따라 기본조례를 구성하는 것이 더 실효성이 있음</a:t>
            </a:r>
            <a:r>
              <a:rPr lang="en-US" altLang="ko-KR" sz="1600" dirty="0" smtClean="0"/>
              <a:t>.(</a:t>
            </a:r>
            <a:r>
              <a:rPr lang="ko-KR" altLang="en-US" sz="1600" dirty="0" err="1" smtClean="0"/>
              <a:t>최위정</a:t>
            </a:r>
            <a:r>
              <a:rPr lang="ko-KR" altLang="en-US" sz="1600" dirty="0" smtClean="0"/>
              <a:t> 동국대 교수</a:t>
            </a:r>
            <a:r>
              <a:rPr lang="en-US" altLang="ko-KR" sz="1600" dirty="0"/>
              <a:t>)</a:t>
            </a:r>
            <a:endParaRPr lang="en-US" altLang="ko-KR" sz="1600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846164" y="2001227"/>
            <a:ext cx="4562334" cy="697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fontAlgn="base"/>
            <a:r>
              <a:rPr lang="en-US" altLang="ko-KR" sz="2000" dirty="0" smtClean="0"/>
              <a:t>9. </a:t>
            </a:r>
            <a:r>
              <a:rPr lang="ko-KR" altLang="en-US" sz="2000" dirty="0" smtClean="0"/>
              <a:t>의원 정책연구 용역 내실화</a:t>
            </a:r>
            <a:endParaRPr lang="ko-KR" altLang="en-US" sz="2000" dirty="0"/>
          </a:p>
        </p:txBody>
      </p:sp>
      <p:sp>
        <p:nvSpPr>
          <p:cNvPr id="8" name="직사각형 7"/>
          <p:cNvSpPr/>
          <p:nvPr/>
        </p:nvSpPr>
        <p:spPr>
          <a:xfrm>
            <a:off x="5788005" y="2001227"/>
            <a:ext cx="4562334" cy="697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fontAlgn="base"/>
            <a:r>
              <a:rPr lang="en-US" altLang="ko-KR" sz="2000" dirty="0" smtClean="0"/>
              <a:t>10. </a:t>
            </a:r>
            <a:r>
              <a:rPr lang="ko-KR" altLang="en-US" sz="2000" dirty="0" smtClean="0"/>
              <a:t>경기도의회 기본조례 신설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802248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 </a:t>
            </a:r>
            <a:r>
              <a:rPr lang="ko-KR" altLang="en-US" dirty="0"/>
              <a:t>지방의원 후원회 제도 도입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15</a:t>
            </a:fld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951345" y="1871517"/>
            <a:ext cx="3278909" cy="11730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후원금 모금기간 및  한도</a:t>
            </a:r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951345" y="3227098"/>
            <a:ext cx="3278909" cy="11730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후원회 제도 도입 여건 마련</a:t>
            </a:r>
            <a:endParaRPr lang="ko-KR" altLang="en-US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951345" y="4621721"/>
            <a:ext cx="3278909" cy="11730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후원회 도입을 위한 활동 제언</a:t>
            </a:r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4498109" y="1871517"/>
            <a:ext cx="6031346" cy="117301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ko-KR" altLang="en-US" dirty="0" smtClean="0">
                <a:solidFill>
                  <a:schemeClr val="tx1"/>
                </a:solidFill>
              </a:rPr>
              <a:t>모금기간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err="1" smtClean="0">
                <a:solidFill>
                  <a:schemeClr val="tx1"/>
                </a:solidFill>
              </a:rPr>
              <a:t>상시허용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285750" indent="-285750">
              <a:buFontTx/>
              <a:buChar char="-"/>
            </a:pP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                (</a:t>
            </a:r>
            <a:r>
              <a:rPr lang="ko-KR" altLang="en-US" dirty="0" smtClean="0">
                <a:solidFill>
                  <a:schemeClr val="tx1"/>
                </a:solidFill>
              </a:rPr>
              <a:t>예비후보</a:t>
            </a:r>
            <a:r>
              <a:rPr lang="en-US" altLang="ko-KR" dirty="0" smtClean="0">
                <a:solidFill>
                  <a:schemeClr val="tx1"/>
                </a:solidFill>
              </a:rPr>
              <a:t>+</a:t>
            </a:r>
            <a:r>
              <a:rPr lang="ko-KR" altLang="en-US" dirty="0" smtClean="0">
                <a:solidFill>
                  <a:schemeClr val="tx1"/>
                </a:solidFill>
              </a:rPr>
              <a:t>후보경선</a:t>
            </a:r>
            <a:r>
              <a:rPr lang="en-US" altLang="ko-KR" dirty="0" smtClean="0">
                <a:solidFill>
                  <a:schemeClr val="tx1"/>
                </a:solidFill>
              </a:rPr>
              <a:t>+</a:t>
            </a:r>
            <a:r>
              <a:rPr lang="ko-KR" altLang="en-US" dirty="0" smtClean="0">
                <a:solidFill>
                  <a:schemeClr val="tx1"/>
                </a:solidFill>
              </a:rPr>
              <a:t>선거운동</a:t>
            </a:r>
            <a:r>
              <a:rPr lang="en-US" altLang="ko-KR" dirty="0" smtClean="0">
                <a:solidFill>
                  <a:schemeClr val="tx1"/>
                </a:solidFill>
              </a:rPr>
              <a:t>+</a:t>
            </a:r>
            <a:r>
              <a:rPr lang="ko-KR" altLang="en-US" dirty="0" smtClean="0">
                <a:solidFill>
                  <a:schemeClr val="tx1"/>
                </a:solidFill>
              </a:rPr>
              <a:t>의정활동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dirty="0" smtClean="0">
                <a:solidFill>
                  <a:schemeClr val="tx1"/>
                </a:solidFill>
              </a:rPr>
              <a:t>- </a:t>
            </a:r>
            <a:r>
              <a:rPr lang="ko-KR" altLang="en-US" dirty="0" smtClean="0">
                <a:solidFill>
                  <a:schemeClr val="tx1"/>
                </a:solidFill>
              </a:rPr>
              <a:t>선거비용 </a:t>
            </a:r>
            <a:r>
              <a:rPr lang="ko-KR" altLang="en-US" dirty="0" err="1" smtClean="0">
                <a:solidFill>
                  <a:schemeClr val="tx1"/>
                </a:solidFill>
              </a:rPr>
              <a:t>제한액의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50%</a:t>
            </a: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광역의원 지역구 </a:t>
            </a:r>
            <a:r>
              <a:rPr lang="en-US" altLang="ko-KR" dirty="0" smtClean="0">
                <a:solidFill>
                  <a:schemeClr val="tx1"/>
                </a:solidFill>
              </a:rPr>
              <a:t>2,500</a:t>
            </a:r>
            <a:r>
              <a:rPr lang="ko-KR" altLang="en-US" dirty="0" smtClean="0">
                <a:solidFill>
                  <a:schemeClr val="tx1"/>
                </a:solidFill>
              </a:rPr>
              <a:t>만원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기초의원 지역구 </a:t>
            </a:r>
            <a:r>
              <a:rPr lang="en-US" altLang="ko-KR" dirty="0" smtClean="0">
                <a:solidFill>
                  <a:schemeClr val="tx1"/>
                </a:solidFill>
              </a:rPr>
              <a:t>2,000</a:t>
            </a:r>
            <a:r>
              <a:rPr lang="ko-KR" altLang="en-US" dirty="0" smtClean="0">
                <a:solidFill>
                  <a:schemeClr val="tx1"/>
                </a:solidFill>
              </a:rPr>
              <a:t>만원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498109" y="3227098"/>
            <a:ext cx="6031346" cy="117301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후원회제도 반대 여론이 언론계</a:t>
            </a:r>
            <a:r>
              <a:rPr lang="en-US" altLang="ko-KR" dirty="0" smtClean="0">
                <a:solidFill>
                  <a:schemeClr val="tx1"/>
                </a:solidFill>
              </a:rPr>
              <a:t>(78%)</a:t>
            </a:r>
            <a:r>
              <a:rPr lang="ko-KR" altLang="en-US" dirty="0" smtClean="0">
                <a:solidFill>
                  <a:schemeClr val="tx1"/>
                </a:solidFill>
              </a:rPr>
              <a:t>와 정당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err="1" smtClean="0">
                <a:solidFill>
                  <a:schemeClr val="tx1"/>
                </a:solidFill>
              </a:rPr>
              <a:t>새누리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52%, </a:t>
            </a:r>
            <a:r>
              <a:rPr lang="ko-KR" altLang="en-US" dirty="0" smtClean="0">
                <a:solidFill>
                  <a:schemeClr val="tx1"/>
                </a:solidFill>
              </a:rPr>
              <a:t>민주당 </a:t>
            </a:r>
            <a:r>
              <a:rPr lang="en-US" altLang="ko-KR" dirty="0" smtClean="0">
                <a:solidFill>
                  <a:schemeClr val="tx1"/>
                </a:solidFill>
              </a:rPr>
              <a:t>60%) </a:t>
            </a:r>
            <a:r>
              <a:rPr lang="ko-KR" altLang="en-US" dirty="0" smtClean="0">
                <a:solidFill>
                  <a:schemeClr val="tx1"/>
                </a:solidFill>
              </a:rPr>
              <a:t>높아 적극적 설득 필요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시민사회는 찬성 여론이 </a:t>
            </a:r>
            <a:r>
              <a:rPr lang="en-US" altLang="ko-KR" dirty="0" smtClean="0">
                <a:solidFill>
                  <a:schemeClr val="tx1"/>
                </a:solidFill>
              </a:rPr>
              <a:t>90%</a:t>
            </a:r>
            <a:r>
              <a:rPr lang="ko-KR" altLang="en-US" dirty="0" smtClean="0">
                <a:solidFill>
                  <a:schemeClr val="tx1"/>
                </a:solidFill>
              </a:rPr>
              <a:t>로 적극 지원 요청 필요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498109" y="4621721"/>
            <a:ext cx="6031346" cy="117301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2016</a:t>
            </a:r>
            <a:r>
              <a:rPr lang="ko-KR" altLang="en-US" dirty="0" smtClean="0">
                <a:solidFill>
                  <a:schemeClr val="tx1"/>
                </a:solidFill>
              </a:rPr>
              <a:t>년 총선 공약 </a:t>
            </a:r>
            <a:r>
              <a:rPr lang="ko-KR" altLang="en-US" dirty="0" err="1" smtClean="0">
                <a:solidFill>
                  <a:schemeClr val="tx1"/>
                </a:solidFill>
              </a:rPr>
              <a:t>체택을</a:t>
            </a:r>
            <a:r>
              <a:rPr lang="ko-KR" altLang="en-US" dirty="0" smtClean="0">
                <a:solidFill>
                  <a:schemeClr val="tx1"/>
                </a:solidFill>
              </a:rPr>
              <a:t> 위해 노력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경기도의회 결의안 </a:t>
            </a:r>
            <a:r>
              <a:rPr lang="ko-KR" altLang="en-US" dirty="0" err="1" smtClean="0">
                <a:solidFill>
                  <a:schemeClr val="tx1"/>
                </a:solidFill>
              </a:rPr>
              <a:t>체택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55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5. </a:t>
            </a:r>
            <a:r>
              <a:rPr lang="ko-KR" altLang="en-US" dirty="0"/>
              <a:t>지방분권 기본과제의 실태 및 과제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D44F1-D636-4C36-B2DD-1B1F3CF9DA51}" type="slidenum">
              <a:rPr lang="ko-KR" altLang="en-US" smtClean="0"/>
              <a:t>16</a:t>
            </a:fld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849745" y="1417638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유급보좌관제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849745" y="2494828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교부금제도 개선</a:t>
            </a:r>
            <a:endParaRPr lang="ko-KR" altLang="en-US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849745" y="3489468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중앙사무의 포괄적 지방이양</a:t>
            </a:r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849745" y="4484110"/>
            <a:ext cx="3278909" cy="822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자치경찰제도 도입</a:t>
            </a:r>
            <a:endParaRPr lang="ko-KR" altLang="en-US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4396509" y="1417638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전문보좌인력의 필요성이 적극적으로 제기되고 있음</a:t>
            </a:r>
            <a:endParaRPr lang="en-US" altLang="ko-KR" dirty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유급보좌관제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인사권 독립 지방자치법 </a:t>
            </a:r>
            <a:r>
              <a:rPr lang="ko-KR" altLang="en-US" dirty="0">
                <a:solidFill>
                  <a:schemeClr val="tx1"/>
                </a:solidFill>
              </a:rPr>
              <a:t>법사위 </a:t>
            </a:r>
            <a:r>
              <a:rPr lang="ko-KR" altLang="en-US" dirty="0" err="1" smtClean="0">
                <a:solidFill>
                  <a:schemeClr val="tx1"/>
                </a:solidFill>
              </a:rPr>
              <a:t>계류중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396509" y="2494828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교부세</a:t>
            </a:r>
            <a:r>
              <a:rPr lang="ko-KR" altLang="en-US" dirty="0" smtClean="0">
                <a:solidFill>
                  <a:schemeClr val="tx1"/>
                </a:solidFill>
              </a:rPr>
              <a:t> 산정방식 및 운영 합리화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과세자주권 확충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국가보조금 사업 합리화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396509" y="3489468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지방이양목적의 분명화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사무배분기준의 구체화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명확화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추진체계 강화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396509" y="4484110"/>
            <a:ext cx="6031346" cy="822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도입 자치행정단위 명확화 필요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국가경찰과 자치경찰의 역할분담 명확화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자치경찰 운영예산 지방자치단체 전가는 무책임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73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근접">
  <a:themeElements>
    <a:clrScheme name="근접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근접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1697</TotalTime>
  <Words>1060</Words>
  <Application>Microsoft Office PowerPoint</Application>
  <PresentationFormat>와이드스크린</PresentationFormat>
  <Paragraphs>193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3" baseType="lpstr">
      <vt:lpstr>HY견고딕</vt:lpstr>
      <vt:lpstr>맑은 고딕</vt:lpstr>
      <vt:lpstr>한양신명조</vt:lpstr>
      <vt:lpstr>Arial</vt:lpstr>
      <vt:lpstr>Calibri</vt:lpstr>
      <vt:lpstr>Cambria</vt:lpstr>
      <vt:lpstr>근접</vt:lpstr>
      <vt:lpstr>PowerPoint 프레젠테이션</vt:lpstr>
      <vt:lpstr>개요</vt:lpstr>
      <vt:lpstr>1. 성공적 연정을 위한 의회의 역할</vt:lpstr>
      <vt:lpstr> </vt:lpstr>
      <vt:lpstr>[의원 설문조사 결과]</vt:lpstr>
      <vt:lpstr>2. 예산결산위원회 상임위화 의미와 추진 방안</vt:lpstr>
      <vt:lpstr>PowerPoint 프레젠테이션</vt:lpstr>
      <vt:lpstr>2) 예산결산특별위원회의 상임위 전환 문제 </vt:lpstr>
      <vt:lpstr>PowerPoint 프레젠테이션</vt:lpstr>
      <vt:lpstr>3. 의정관행 혁신 방안</vt:lpstr>
      <vt:lpstr>PowerPoint 프레젠테이션</vt:lpstr>
      <vt:lpstr>PowerPoint 프레젠테이션</vt:lpstr>
      <vt:lpstr>PowerPoint 프레젠테이션</vt:lpstr>
      <vt:lpstr>PowerPoint 프레젠테이션</vt:lpstr>
      <vt:lpstr>4. 지방의원 후원회 제도 도입 </vt:lpstr>
      <vt:lpstr>5. 지방분권 기본과제의 실태 및 과제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창수</dc:creator>
  <cp:lastModifiedBy>Wangjae LEE</cp:lastModifiedBy>
  <cp:revision>41</cp:revision>
  <dcterms:created xsi:type="dcterms:W3CDTF">2015-05-11T02:19:28Z</dcterms:created>
  <dcterms:modified xsi:type="dcterms:W3CDTF">2015-09-11T02:22:31Z</dcterms:modified>
</cp:coreProperties>
</file>