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080" r:id="rId2"/>
  </p:sldMasterIdLst>
  <p:notesMasterIdLst>
    <p:notesMasterId r:id="rId12"/>
  </p:notesMasterIdLst>
  <p:handoutMasterIdLst>
    <p:handoutMasterId r:id="rId13"/>
  </p:handoutMasterIdLst>
  <p:sldIdLst>
    <p:sldId id="316" r:id="rId3"/>
    <p:sldId id="284" r:id="rId4"/>
    <p:sldId id="328" r:id="rId5"/>
    <p:sldId id="327" r:id="rId6"/>
    <p:sldId id="321" r:id="rId7"/>
    <p:sldId id="319" r:id="rId8"/>
    <p:sldId id="326" r:id="rId9"/>
    <p:sldId id="325" r:id="rId10"/>
    <p:sldId id="324" r:id="rId11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3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21BD25"/>
    <a:srgbClr val="22C426"/>
    <a:srgbClr val="008080"/>
    <a:srgbClr val="009900"/>
    <a:srgbClr val="33CC33"/>
    <a:srgbClr val="FF505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85899" autoAdjust="0"/>
  </p:normalViewPr>
  <p:slideViewPr>
    <p:cSldViewPr>
      <p:cViewPr varScale="1">
        <p:scale>
          <a:sx n="92" d="100"/>
          <a:sy n="92" d="100"/>
        </p:scale>
        <p:origin x="-53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1" d="100"/>
          <a:sy n="111" d="100"/>
        </p:scale>
        <p:origin x="-306" y="-84"/>
      </p:cViewPr>
      <p:guideLst>
        <p:guide orient="horz" pos="3108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3175" y="0"/>
            <a:ext cx="2921000" cy="493713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D504CEC-3401-461E-81E3-98B68B1ED764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3175" y="9371013"/>
            <a:ext cx="2921000" cy="493712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BB7DAAC-14D3-451D-AF6D-AAB58906883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8398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3175" y="0"/>
            <a:ext cx="2921000" cy="493713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9FBDC955-1526-4222-80CA-56BF8CDB4DA2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0763" tIns="45382" rIns="90763" bIns="45382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3175" y="9371013"/>
            <a:ext cx="2921000" cy="493712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F1EBDB06-C776-4AEB-A975-7123EFCC141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1464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baseline="0" dirty="0" smtClean="0"/>
          </a:p>
        </p:txBody>
      </p:sp>
      <p:sp>
        <p:nvSpPr>
          <p:cNvPr id="2355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564F1EF0-8B9E-4BBC-8A10-888C66097FA2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1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20DC626-0D8B-482D-880E-DEF4D0D41D52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2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20DC626-0D8B-482D-880E-DEF4D0D41D52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3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20DC626-0D8B-482D-880E-DEF4D0D41D52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4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286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ECF2C66A-A31A-4AF5-99B4-9252A77F683C}" type="slidenum">
              <a:rPr lang="ko-KR" altLang="en-US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5</a:t>
            </a:fld>
            <a:endParaRPr lang="ko-KR" altLang="en-US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777EF2FD-EE10-47EF-8872-191B4846FB74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6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777EF2FD-EE10-47EF-8872-191B4846FB74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7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36600" indent="-2825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3347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87500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41525" indent="-2254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987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559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131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70325" indent="-2254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777EF2FD-EE10-47EF-8872-191B4846FB74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8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307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61D4878-6EE3-4BEA-B61C-55D87B76C903}" type="slidenum">
              <a:rPr lang="ko-KR" altLang="en-US" smtClean="0">
                <a:latin typeface="굴림" pitchFamily="50" charset="-127"/>
                <a:ea typeface="굴림" pitchFamily="50" charset="-127"/>
              </a:rPr>
              <a:pPr eaLnBrk="1" hangingPunct="1">
                <a:spcBef>
                  <a:spcPct val="0"/>
                </a:spcBef>
              </a:pPr>
              <a:t>9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C65DD-AA2D-4BF0-8DE7-BB4224B20A1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2448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FF037-75F2-456B-8C69-850C7DBCEFB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50094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4D5A3-6FE6-4351-8512-D9145CF8302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23547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E485E-89E5-4825-99C2-DDBF36647A0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56350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DEFE6-8B0A-4995-8B9D-727E1CC7F01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9553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72FAA-F7E4-42DF-851E-345FE79BDF1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36867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42A01-917E-4BD0-971C-C0FBC7DFEC7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77851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A3C88-4BB7-4ED9-AD8C-0A4D8C7C0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79811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197A6-C01A-4794-9DC6-0C18F4F8EC4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3443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F789F-DD81-4123-B22F-A110467D83F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549814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C4D70-C4D3-440B-A8B5-7F1B7E54580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42756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32B38-3396-4ABA-89B1-9456EC8A21A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16393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574B91D-F221-4F1D-9FAD-5674AD7FDACC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344483F-8D8D-409A-AC88-621066A62B9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39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6AE3380-8371-4348-9CE2-26E97329E811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8558DF2-9583-445E-9D7B-0AD70F448D7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421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331DAB8-5B98-4928-80F7-FFC7AE161052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0AADE4D-37AA-40B2-A49E-C3B07B0D7BE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425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AE97089-84FD-4091-93B8-08AD3EDF5D16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2F77A5A-2ECA-4507-8133-D409F93FB32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351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2D56550-2A6B-413E-B7EC-D2C5FB8FE523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7915299-C8C2-479F-8956-D0C01CB0E4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181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F5805FB-BE5E-4B02-B400-499EEEB42884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AA2A1B5-5799-46DA-BE15-8FBB30C4AB5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1599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375FA4C-6D1B-42BB-BBEA-ABB7F4E1414F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0CF85DE-A6AC-4D53-852D-45ACDD36C4A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29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F235AE0-BF09-4832-8994-4665E3209E28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35B1E1D-1334-43A8-89FB-BD72F357D5F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2533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C0D16AA-DACA-4594-BBA6-11EE8218E132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94DC6BF-56B3-49BE-AFE7-BB68BA1D1E2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98120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2DC10CC-C285-4F66-9322-636D3A54A620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599FD5B-3745-4604-8A17-A0AE447AAAF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90507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0BD47DE-C529-4D41-B86B-CDA78EE07935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FC568D2-9052-4803-8312-006F6C0C1A9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46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2B21CFB7-8653-4EE1-8975-0A1930DD8B5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494" r:id="rId1"/>
    <p:sldLayoutId id="2147485495" r:id="rId2"/>
    <p:sldLayoutId id="2147485496" r:id="rId3"/>
    <p:sldLayoutId id="2147485497" r:id="rId4"/>
    <p:sldLayoutId id="2147485498" r:id="rId5"/>
    <p:sldLayoutId id="2147485499" r:id="rId6"/>
    <p:sldLayoutId id="2147485500" r:id="rId7"/>
    <p:sldLayoutId id="2147485501" r:id="rId8"/>
    <p:sldLayoutId id="2147485502" r:id="rId9"/>
    <p:sldLayoutId id="2147485503" r:id="rId10"/>
    <p:sldLayoutId id="2147485504" r:id="rId11"/>
    <p:sldLayoutId id="2147485505" r:id="rId12"/>
  </p:sldLayoutIdLst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맑은 고딕"/>
              </a:defRPr>
            </a:lvl1pPr>
          </a:lstStyle>
          <a:p>
            <a:pPr>
              <a:defRPr/>
            </a:pPr>
            <a:fld id="{13A6AF1E-1266-42BD-87D0-111651A490A7}" type="datetimeFigureOut">
              <a:rPr lang="ko-KR" altLang="en-US"/>
              <a:pPr>
                <a:defRPr/>
              </a:pPr>
              <a:t>2016-12-06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맑은 고딕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맑은 고딕"/>
              </a:defRPr>
            </a:lvl1pPr>
          </a:lstStyle>
          <a:p>
            <a:pPr>
              <a:defRPr/>
            </a:pPr>
            <a:fld id="{09B0232C-484C-472C-B6A3-AF04F86A2AE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06" r:id="rId1"/>
    <p:sldLayoutId id="2147485507" r:id="rId2"/>
    <p:sldLayoutId id="2147485508" r:id="rId3"/>
    <p:sldLayoutId id="2147485509" r:id="rId4"/>
    <p:sldLayoutId id="2147485510" r:id="rId5"/>
    <p:sldLayoutId id="2147485511" r:id="rId6"/>
    <p:sldLayoutId id="2147485512" r:id="rId7"/>
    <p:sldLayoutId id="2147485513" r:id="rId8"/>
    <p:sldLayoutId id="2147485514" r:id="rId9"/>
    <p:sldLayoutId id="2147485515" r:id="rId10"/>
    <p:sldLayoutId id="2147485516" r:id="rId11"/>
  </p:sldLayoutIdLst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5pPr>
      <a:lvl6pPr marL="4572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6pPr>
      <a:lvl7pPr marL="9144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7pPr>
      <a:lvl8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8pPr>
      <a:lvl9pPr marL="1828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맑은 고딕" pitchFamily="50" charset="-127"/>
        </a:defRPr>
      </a:lvl9pPr>
    </p:titleStyle>
    <p:bodyStyle>
      <a:lvl1pPr marL="228600" indent="-228600" algn="l" rtl="0" eaLnBrk="0" fontAlgn="base" latinLnBrk="1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jpe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jpe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0"/>
            <a:ext cx="45085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15843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직사각형 5"/>
          <p:cNvSpPr>
            <a:spLocks noChangeArrowheads="1"/>
          </p:cNvSpPr>
          <p:nvPr/>
        </p:nvSpPr>
        <p:spPr bwMode="auto">
          <a:xfrm>
            <a:off x="539750" y="2516188"/>
            <a:ext cx="8424863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4000" b="1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경기도 </a:t>
            </a:r>
            <a:endParaRPr kumimoji="0" lang="en-US" altLang="ko-KR" sz="4000" b="1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0" lang="en-US" altLang="ko-KR" sz="1000" b="1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4400" b="1" dirty="0" err="1">
                <a:solidFill>
                  <a:srgbClr val="224392"/>
                </a:solidFill>
                <a:latin typeface="HY헤드라인M" pitchFamily="18" charset="-127"/>
                <a:ea typeface="HY헤드라인M" pitchFamily="18" charset="-127"/>
              </a:rPr>
              <a:t>전기차</a:t>
            </a:r>
            <a:r>
              <a:rPr kumimoji="0" lang="ko-KR" altLang="en-US" sz="4400" b="1" dirty="0">
                <a:solidFill>
                  <a:srgbClr val="224392"/>
                </a:solidFill>
                <a:latin typeface="HY헤드라인M" pitchFamily="18" charset="-127"/>
                <a:ea typeface="HY헤드라인M" pitchFamily="18" charset="-127"/>
              </a:rPr>
              <a:t> 보급 및 인프라 구축계획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6388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4000" b="1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36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en-US" altLang="ko-KR" sz="3600" b="1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 </a:t>
            </a:r>
            <a:r>
              <a:rPr lang="ko-KR" altLang="en-US" sz="3600" b="1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경기도 미세먼지 실태</a:t>
            </a:r>
          </a:p>
        </p:txBody>
      </p:sp>
      <p:pic>
        <p:nvPicPr>
          <p:cNvPr id="16389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0"/>
            <a:ext cx="129540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AutoShape 40"/>
          <p:cNvSpPr>
            <a:spLocks noChangeArrowheads="1"/>
          </p:cNvSpPr>
          <p:nvPr/>
        </p:nvSpPr>
        <p:spPr bwMode="auto">
          <a:xfrm>
            <a:off x="390525" y="1124744"/>
            <a:ext cx="8362950" cy="3151882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6423" name="Picture 3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05" y="1249018"/>
            <a:ext cx="7979990" cy="290333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363721"/>
              </p:ext>
            </p:extLst>
          </p:nvPr>
        </p:nvGraphicFramePr>
        <p:xfrm>
          <a:off x="391255" y="4797152"/>
          <a:ext cx="8285200" cy="1296144"/>
        </p:xfrm>
        <a:graphic>
          <a:graphicData uri="http://schemas.openxmlformats.org/drawingml/2006/table">
            <a:tbl>
              <a:tblPr/>
              <a:tblGrid>
                <a:gridCol w="753200"/>
                <a:gridCol w="753200"/>
                <a:gridCol w="753200"/>
                <a:gridCol w="753200"/>
                <a:gridCol w="753200"/>
                <a:gridCol w="753200"/>
                <a:gridCol w="753200"/>
                <a:gridCol w="753200"/>
                <a:gridCol w="753200"/>
                <a:gridCol w="753200"/>
                <a:gridCol w="753200"/>
              </a:tblGrid>
              <a:tr h="3240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'15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수도권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0525" y="4437112"/>
            <a:ext cx="67017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PM10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농도 현황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년도별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0" name="직선 연결선 9"/>
          <p:cNvCxnSpPr/>
          <p:nvPr/>
        </p:nvCxnSpPr>
        <p:spPr bwMode="auto">
          <a:xfrm>
            <a:off x="1374093" y="2636912"/>
            <a:ext cx="7187902" cy="1"/>
          </a:xfrm>
          <a:prstGeom prst="line">
            <a:avLst/>
          </a:prstGeom>
          <a:solidFill>
            <a:srgbClr val="FFFFF3">
              <a:alpha val="39999"/>
            </a:srgbClr>
          </a:solidFill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6388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4000" b="1">
                <a:solidFill>
                  <a:schemeClr val="bg1"/>
                </a:solidFill>
                <a:latin typeface="휴먼명조" pitchFamily="2" charset="-127"/>
                <a:ea typeface="휴먼명조" pitchFamily="2" charset="-127"/>
              </a:rPr>
              <a:t>Ⅰ</a:t>
            </a:r>
            <a:r>
              <a:rPr lang="en-US" altLang="ko-KR" sz="36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en-US" altLang="ko-KR" sz="3600" b="1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 </a:t>
            </a:r>
            <a:r>
              <a:rPr lang="ko-KR" altLang="en-US" sz="3600" b="1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경기도 미세먼지 실태</a:t>
            </a:r>
          </a:p>
        </p:txBody>
      </p:sp>
      <p:pic>
        <p:nvPicPr>
          <p:cNvPr id="16389" name="내용 개체 틀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0"/>
            <a:ext cx="129540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AutoShape 40"/>
          <p:cNvSpPr>
            <a:spLocks noChangeArrowheads="1"/>
          </p:cNvSpPr>
          <p:nvPr/>
        </p:nvSpPr>
        <p:spPr bwMode="auto">
          <a:xfrm>
            <a:off x="228600" y="1125538"/>
            <a:ext cx="4090988" cy="5167312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◎ 전국에서 가장 심각한 수준 </a:t>
            </a: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  - (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최하위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경기도 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53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㎍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/㎥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  - (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최상위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전   남 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38</a:t>
            </a: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㎍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/㎥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6391" name="차트 1"/>
          <p:cNvGraphicFramePr>
            <a:graphicFrameLocks/>
          </p:cNvGraphicFramePr>
          <p:nvPr/>
        </p:nvGraphicFramePr>
        <p:xfrm>
          <a:off x="627063" y="3357563"/>
          <a:ext cx="3294062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9" r:id="rId7" imgW="4218798" imgH="3578662" progId="Excel.Chart.8">
                  <p:embed/>
                </p:oleObj>
              </mc:Choice>
              <mc:Fallback>
                <p:oleObj r:id="rId7" imgW="4218798" imgH="3578662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3" y="3357563"/>
                        <a:ext cx="3294062" cy="230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79463" y="5800725"/>
            <a:ext cx="295275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* </a:t>
            </a:r>
            <a:r>
              <a:rPr lang="ko-KR" altLang="en-US" sz="1200" dirty="0">
                <a:latin typeface="+mn-lt"/>
                <a:ea typeface="HY헤드라인M" panose="02030600000101010101" pitchFamily="18" charset="-127"/>
              </a:rPr>
              <a:t>자료 </a:t>
            </a: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: </a:t>
            </a:r>
            <a:r>
              <a:rPr lang="ko-KR" altLang="en-US" sz="1200" dirty="0">
                <a:latin typeface="+mn-lt"/>
                <a:ea typeface="HY헤드라인M" panose="02030600000101010101" pitchFamily="18" charset="-127"/>
              </a:rPr>
              <a:t>국립환경과학원</a:t>
            </a: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(2015</a:t>
            </a:r>
            <a:r>
              <a:rPr lang="ko-KR" altLang="en-US" sz="1200" dirty="0" err="1">
                <a:latin typeface="+mn-lt"/>
                <a:ea typeface="HY헤드라인M" panose="02030600000101010101" pitchFamily="18" charset="-127"/>
              </a:rPr>
              <a:t>년말</a:t>
            </a:r>
            <a:r>
              <a:rPr lang="ko-KR" altLang="en-US" sz="1200" dirty="0">
                <a:latin typeface="+mn-lt"/>
                <a:ea typeface="HY헤드라인M" panose="02030600000101010101" pitchFamily="18" charset="-127"/>
              </a:rPr>
              <a:t> 기준</a:t>
            </a: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)</a:t>
            </a:r>
            <a:endParaRPr lang="ko-KR" altLang="en-US" sz="1200" dirty="0"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16393" name="AutoShape 40"/>
          <p:cNvSpPr>
            <a:spLocks noChangeArrowheads="1"/>
          </p:cNvSpPr>
          <p:nvPr/>
        </p:nvSpPr>
        <p:spPr bwMode="auto">
          <a:xfrm>
            <a:off x="4716463" y="1196975"/>
            <a:ext cx="4090987" cy="509587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6394" name="그림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2419350"/>
            <a:ext cx="3960813" cy="387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5" name="TextBox 2"/>
          <p:cNvSpPr txBox="1">
            <a:spLocks noChangeArrowheads="1"/>
          </p:cNvSpPr>
          <p:nvPr/>
        </p:nvSpPr>
        <p:spPr bwMode="auto">
          <a:xfrm>
            <a:off x="4878388" y="1484313"/>
            <a:ext cx="376713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>
                <a:latin typeface="HY헤드라인M" pitchFamily="18" charset="-127"/>
                <a:ea typeface="HY헤드라인M" pitchFamily="18" charset="-127"/>
              </a:rPr>
              <a:t>◎ 미세먼지 농도</a:t>
            </a:r>
            <a:r>
              <a:rPr lang="en-US" altLang="ko-KR" sz="2000">
                <a:latin typeface="HY헤드라인M" pitchFamily="18" charset="-127"/>
                <a:ea typeface="HY헤드라인M" pitchFamily="18" charset="-127"/>
              </a:rPr>
              <a:t> (2014) </a:t>
            </a:r>
            <a:endParaRPr lang="ko-KR" altLang="en-US" sz="2000"/>
          </a:p>
        </p:txBody>
      </p:sp>
    </p:spTree>
    <p:extLst>
      <p:ext uri="{BB962C8B-B14F-4D97-AF65-F5344CB8AC3E}">
        <p14:creationId xmlns:p14="http://schemas.microsoft.com/office/powerpoint/2010/main" val="26717046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6388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4000" b="1" dirty="0" smtClean="0">
                <a:solidFill>
                  <a:srgbClr val="FFFFFF"/>
                </a:solidFill>
                <a:latin typeface="휴먼명조" pitchFamily="2" charset="-127"/>
                <a:ea typeface="휴먼명조" pitchFamily="2" charset="-127"/>
              </a:rPr>
              <a:t>Ⅱ</a:t>
            </a:r>
            <a:r>
              <a:rPr lang="en-US" altLang="ko-KR" sz="3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en-US" altLang="ko-KR" sz="3600" b="1" dirty="0" smtClean="0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 </a:t>
            </a:r>
            <a:r>
              <a:rPr lang="ko-KR" altLang="en-US" sz="3600" b="1" dirty="0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 </a:t>
            </a:r>
            <a:r>
              <a:rPr lang="ko-KR" altLang="en-US" sz="3600" b="1" dirty="0" smtClean="0">
                <a:solidFill>
                  <a:schemeClr val="bg1"/>
                </a:solidFill>
                <a:latin typeface="Times New Roman" pitchFamily="18" charset="0"/>
                <a:ea typeface="HY헤드라인M" pitchFamily="18" charset="-127"/>
              </a:rPr>
              <a:t>미세먼지 기여도 및 발생원</a:t>
            </a:r>
            <a:endParaRPr lang="ko-KR" altLang="en-US" sz="3600" b="1" dirty="0">
              <a:solidFill>
                <a:schemeClr val="bg1"/>
              </a:solidFill>
              <a:latin typeface="Times New Roman" pitchFamily="18" charset="0"/>
              <a:ea typeface="HY헤드라인M" pitchFamily="18" charset="-127"/>
            </a:endParaRPr>
          </a:p>
        </p:txBody>
      </p:sp>
      <p:pic>
        <p:nvPicPr>
          <p:cNvPr id="16389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0"/>
            <a:ext cx="129540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AutoShape 40"/>
          <p:cNvSpPr>
            <a:spLocks noChangeArrowheads="1"/>
          </p:cNvSpPr>
          <p:nvPr/>
        </p:nvSpPr>
        <p:spPr bwMode="auto">
          <a:xfrm>
            <a:off x="228600" y="1125538"/>
            <a:ext cx="4090988" cy="5167312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ko-KR" altLang="en-US" sz="2000" dirty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5733256"/>
            <a:ext cx="36724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* </a:t>
            </a:r>
            <a:r>
              <a:rPr lang="ko-KR" altLang="en-US" sz="1200" dirty="0">
                <a:latin typeface="+mn-lt"/>
                <a:ea typeface="HY헤드라인M" panose="02030600000101010101" pitchFamily="18" charset="-127"/>
              </a:rPr>
              <a:t>자료 </a:t>
            </a:r>
            <a:r>
              <a:rPr lang="en-US" altLang="ko-KR" sz="1200" dirty="0">
                <a:latin typeface="+mn-lt"/>
                <a:ea typeface="HY헤드라인M" panose="02030600000101010101" pitchFamily="18" charset="-127"/>
              </a:rPr>
              <a:t>: </a:t>
            </a:r>
            <a:r>
              <a:rPr lang="ko-KR" altLang="en-US" sz="1200" dirty="0" smtClean="0">
                <a:latin typeface="+mn-lt"/>
                <a:ea typeface="HY헤드라인M" panose="02030600000101010101" pitchFamily="18" charset="-127"/>
              </a:rPr>
              <a:t>국립환경과학원 배출량 통계 </a:t>
            </a:r>
            <a:r>
              <a:rPr lang="en-US" altLang="ko-KR" sz="1200" dirty="0" smtClean="0">
                <a:latin typeface="+mn-lt"/>
                <a:ea typeface="HY헤드라인M" panose="02030600000101010101" pitchFamily="18" charset="-127"/>
              </a:rPr>
              <a:t>(13</a:t>
            </a:r>
            <a:r>
              <a:rPr lang="ko-KR" altLang="en-US" sz="1200" dirty="0" err="1" smtClean="0">
                <a:latin typeface="+mn-lt"/>
                <a:ea typeface="HY헤드라인M" panose="02030600000101010101" pitchFamily="18" charset="-127"/>
              </a:rPr>
              <a:t>년말</a:t>
            </a:r>
            <a:r>
              <a:rPr lang="ko-KR" altLang="en-US" sz="1200" dirty="0" smtClean="0">
                <a:latin typeface="+mn-lt"/>
                <a:ea typeface="HY헤드라인M" panose="02030600000101010101" pitchFamily="18" charset="-127"/>
              </a:rPr>
              <a:t> 기준</a:t>
            </a:r>
            <a:r>
              <a:rPr lang="en-US" altLang="ko-KR" sz="1200" dirty="0" smtClean="0">
                <a:latin typeface="+mn-lt"/>
                <a:ea typeface="HY헤드라인M" panose="02030600000101010101" pitchFamily="18" charset="-127"/>
              </a:rPr>
              <a:t>) – </a:t>
            </a:r>
            <a:r>
              <a:rPr lang="ko-KR" altLang="en-US" sz="1200" dirty="0" smtClean="0">
                <a:latin typeface="+mn-lt"/>
                <a:ea typeface="HY헤드라인M" panose="02030600000101010101" pitchFamily="18" charset="-127"/>
              </a:rPr>
              <a:t>서울시 성분농도분석기 에서 측정</a:t>
            </a:r>
            <a:endParaRPr lang="ko-KR" altLang="en-US" sz="1200" dirty="0">
              <a:latin typeface="+mn-lt"/>
              <a:ea typeface="HY헤드라인M" panose="02030600000101010101" pitchFamily="18" charset="-127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000"/>
            <a:ext cx="3600400" cy="2065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974"/>
            <a:ext cx="3600400" cy="212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AutoShape 40"/>
          <p:cNvSpPr>
            <a:spLocks noChangeArrowheads="1"/>
          </p:cNvSpPr>
          <p:nvPr/>
        </p:nvSpPr>
        <p:spPr bwMode="auto">
          <a:xfrm>
            <a:off x="4572000" y="1125538"/>
            <a:ext cx="4090988" cy="5167312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ko-KR" altLang="en-US" sz="2000" dirty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81290" y="1346284"/>
            <a:ext cx="36724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dirty="0">
                <a:latin typeface="+mn-lt"/>
                <a:ea typeface="HY헤드라인M" panose="02030600000101010101" pitchFamily="18" charset="-127"/>
              </a:rPr>
              <a:t>* </a:t>
            </a:r>
            <a:r>
              <a:rPr lang="ko-KR" altLang="en-US" sz="1600" dirty="0" smtClean="0">
                <a:latin typeface="+mn-lt"/>
                <a:ea typeface="HY헤드라인M" panose="02030600000101010101" pitchFamily="18" charset="-127"/>
              </a:rPr>
              <a:t>도민 희망정책  </a:t>
            </a:r>
            <a:r>
              <a:rPr lang="en-US" altLang="ko-KR" sz="1600" dirty="0" smtClean="0">
                <a:latin typeface="+mn-lt"/>
                <a:ea typeface="HY헤드라인M" panose="02030600000101010101" pitchFamily="18" charset="-127"/>
              </a:rPr>
              <a:t>(</a:t>
            </a:r>
            <a:r>
              <a:rPr lang="ko-KR" altLang="en-US" sz="1600" dirty="0" smtClean="0">
                <a:latin typeface="+mn-lt"/>
                <a:ea typeface="HY헤드라인M" panose="02030600000101010101" pitchFamily="18" charset="-127"/>
              </a:rPr>
              <a:t>설문조사</a:t>
            </a:r>
            <a:r>
              <a:rPr lang="en-US" altLang="ko-KR" sz="1600" dirty="0" smtClean="0">
                <a:latin typeface="+mn-lt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05900" y="1772816"/>
            <a:ext cx="3672408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o </a:t>
            </a:r>
            <a:r>
              <a:rPr lang="ko-KR" altLang="en-US" sz="1400" dirty="0"/>
              <a:t>미세먼지 감축대책 우선순위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400" dirty="0" smtClean="0"/>
              <a:t>공장</a:t>
            </a:r>
            <a:r>
              <a:rPr lang="en-US" altLang="ko-KR" sz="1400" dirty="0"/>
              <a:t>․</a:t>
            </a:r>
            <a:r>
              <a:rPr lang="ko-KR" altLang="en-US" sz="1400" dirty="0"/>
              <a:t>공사장</a:t>
            </a:r>
            <a:r>
              <a:rPr lang="en-US" altLang="ko-KR" sz="1400" dirty="0"/>
              <a:t>․</a:t>
            </a:r>
            <a:r>
              <a:rPr lang="ko-KR" altLang="en-US" sz="1400" dirty="0"/>
              <a:t>발전소 관리강화 </a:t>
            </a:r>
            <a:r>
              <a:rPr lang="en-US" altLang="ko-KR" sz="1400" dirty="0" smtClean="0"/>
              <a:t>&gt;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친환경차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</a:rPr>
              <a:t>보급 </a:t>
            </a:r>
            <a:r>
              <a:rPr lang="en-US" altLang="ko-KR" sz="1400" b="1" dirty="0">
                <a:solidFill>
                  <a:srgbClr val="FF0000"/>
                </a:solidFill>
              </a:rPr>
              <a:t>&gt;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노후차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 단속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&gt; </a:t>
            </a:r>
            <a:r>
              <a:rPr lang="ko-KR" altLang="en-US" sz="1400" b="1" dirty="0">
                <a:solidFill>
                  <a:srgbClr val="FF0000"/>
                </a:solidFill>
              </a:rPr>
              <a:t>배출가스 단속 順</a:t>
            </a:r>
          </a:p>
          <a:p>
            <a:pPr latinLnBrk="0"/>
            <a:endParaRPr lang="en-US" altLang="ko-KR" sz="1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atinLnBrk="0"/>
            <a:r>
              <a:rPr lang="ko-KR" altLang="en-US" sz="11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</a:t>
            </a:r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도정 여론조사</a:t>
            </a:r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(12</a:t>
            </a:r>
            <a:r>
              <a:rPr lang="ko-KR" altLang="en-US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차</a:t>
            </a:r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`16.8.13)</a:t>
            </a:r>
            <a:endParaRPr lang="ko-KR" altLang="en-US" sz="11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defRPr/>
            </a:pPr>
            <a:endParaRPr lang="ko-KR" altLang="en-US" sz="1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9" y="3421826"/>
            <a:ext cx="3702309" cy="2525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358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8575"/>
            <a:ext cx="1296987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395288" y="52388"/>
            <a:ext cx="6697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ko-KR" altLang="ko-KR" sz="1800">
              <a:solidFill>
                <a:srgbClr val="000000"/>
              </a:solidFill>
            </a:endParaRPr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9462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4000" b="1" dirty="0" smtClean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Ⅲ</a:t>
            </a:r>
            <a:r>
              <a:rPr lang="en-US" altLang="ko-KR" sz="3600" b="1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3600" b="1" dirty="0" err="1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전기차</a:t>
            </a:r>
            <a:r>
              <a:rPr lang="ko-KR" altLang="en-US" sz="3600" b="1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보급 현황</a:t>
            </a:r>
          </a:p>
        </p:txBody>
      </p:sp>
      <p:sp>
        <p:nvSpPr>
          <p:cNvPr id="19463" name="AutoShape 40"/>
          <p:cNvSpPr>
            <a:spLocks noChangeArrowheads="1"/>
          </p:cNvSpPr>
          <p:nvPr/>
        </p:nvSpPr>
        <p:spPr bwMode="auto">
          <a:xfrm>
            <a:off x="4722449" y="1088168"/>
            <a:ext cx="4090988" cy="5167312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2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464" name="AutoShape 40"/>
          <p:cNvSpPr>
            <a:spLocks noChangeArrowheads="1"/>
          </p:cNvSpPr>
          <p:nvPr/>
        </p:nvSpPr>
        <p:spPr bwMode="auto">
          <a:xfrm>
            <a:off x="145688" y="1088168"/>
            <a:ext cx="4460875" cy="331152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endParaRPr lang="en-US" altLang="ko-KR" sz="1200" b="1" dirty="0"/>
          </a:p>
          <a:p>
            <a:endParaRPr lang="en-US" altLang="ko-KR" sz="1200" b="1" dirty="0"/>
          </a:p>
          <a:p>
            <a:endParaRPr lang="en-US" altLang="ko-KR" sz="1200" b="1" dirty="0"/>
          </a:p>
          <a:p>
            <a:endParaRPr lang="en-US" altLang="ko-KR" sz="12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endParaRPr lang="en-US" altLang="ko-KR" sz="1100" b="1" dirty="0"/>
          </a:p>
          <a:p>
            <a:pPr>
              <a:buFontTx/>
              <a:buNone/>
            </a:pPr>
            <a:r>
              <a:rPr lang="ko-KR" altLang="en-US" sz="1100" b="1" dirty="0"/>
              <a:t> </a:t>
            </a:r>
            <a:endParaRPr lang="en-US" altLang="ko-KR" sz="1100" b="1" dirty="0"/>
          </a:p>
          <a:p>
            <a:pPr>
              <a:buFontTx/>
              <a:buNone/>
            </a:pPr>
            <a:r>
              <a:rPr lang="en-US" altLang="ko-KR" sz="1100" b="1" dirty="0"/>
              <a:t> </a:t>
            </a:r>
            <a:r>
              <a:rPr lang="ko-KR" altLang="en-US" sz="1100" b="1" dirty="0"/>
              <a:t> ☞ </a:t>
            </a:r>
            <a:r>
              <a:rPr lang="en-US" altLang="ko-KR" sz="1100" dirty="0"/>
              <a:t>(</a:t>
            </a:r>
            <a:r>
              <a:rPr lang="ko-KR" altLang="en-US" sz="1100" b="1" dirty="0"/>
              <a:t>경기도</a:t>
            </a:r>
            <a:r>
              <a:rPr lang="en-US" altLang="ko-KR" sz="1100" dirty="0"/>
              <a:t>) </a:t>
            </a:r>
            <a:r>
              <a:rPr lang="ko-KR" altLang="en-US" sz="1100" dirty="0" err="1"/>
              <a:t>취등록세</a:t>
            </a:r>
            <a:r>
              <a:rPr lang="ko-KR" altLang="en-US" sz="1100" dirty="0"/>
              <a:t> </a:t>
            </a:r>
            <a:r>
              <a:rPr lang="en-US" altLang="ko-KR" sz="1100" dirty="0"/>
              <a:t>140</a:t>
            </a:r>
            <a:r>
              <a:rPr lang="ko-KR" altLang="en-US" sz="1100" dirty="0"/>
              <a:t>만원 감면</a:t>
            </a:r>
            <a:r>
              <a:rPr lang="en-US" altLang="ko-KR" sz="1100" dirty="0"/>
              <a:t>, </a:t>
            </a:r>
          </a:p>
          <a:p>
            <a:pPr>
              <a:buFontTx/>
              <a:buNone/>
            </a:pPr>
            <a:r>
              <a:rPr lang="en-US" altLang="ko-KR" sz="1100" dirty="0"/>
              <a:t>      (</a:t>
            </a:r>
            <a:r>
              <a:rPr lang="ko-KR" altLang="en-US" sz="1100" b="1" dirty="0"/>
              <a:t>시    군</a:t>
            </a:r>
            <a:r>
              <a:rPr lang="en-US" altLang="ko-KR" sz="1100" dirty="0"/>
              <a:t>) 500</a:t>
            </a:r>
            <a:r>
              <a:rPr lang="ko-KR" altLang="en-US" sz="1100" dirty="0"/>
              <a:t>만원 추가보조 </a:t>
            </a:r>
            <a:endParaRPr lang="en-US" altLang="ko-KR" sz="1100" dirty="0"/>
          </a:p>
          <a:p>
            <a:pPr>
              <a:buFontTx/>
              <a:buNone/>
            </a:pPr>
            <a:r>
              <a:rPr lang="en-US" altLang="ko-KR" sz="1100" dirty="0"/>
              <a:t>       - </a:t>
            </a:r>
            <a:r>
              <a:rPr lang="ko-KR" altLang="en-US" sz="1100" dirty="0"/>
              <a:t>현재</a:t>
            </a:r>
            <a:r>
              <a:rPr lang="en-US" altLang="ko-KR" sz="1100" dirty="0"/>
              <a:t>)</a:t>
            </a:r>
            <a:r>
              <a:rPr lang="ko-KR" altLang="en-US" sz="1100" dirty="0"/>
              <a:t> 수원</a:t>
            </a:r>
            <a:r>
              <a:rPr lang="en-US" altLang="ko-KR" sz="1100" dirty="0"/>
              <a:t>, </a:t>
            </a:r>
            <a:r>
              <a:rPr lang="ko-KR" altLang="en-US" sz="1100" dirty="0"/>
              <a:t>성남 등 </a:t>
            </a:r>
            <a:r>
              <a:rPr lang="en-US" altLang="ko-KR" sz="1100" dirty="0" smtClean="0"/>
              <a:t>12</a:t>
            </a:r>
            <a:r>
              <a:rPr lang="ko-KR" altLang="en-US" sz="1100" dirty="0" smtClean="0"/>
              <a:t>개시군        </a:t>
            </a:r>
            <a:r>
              <a:rPr lang="en-US" altLang="ko-KR" sz="1100" dirty="0" smtClean="0"/>
              <a:t>23</a:t>
            </a:r>
            <a:r>
              <a:rPr lang="ko-KR" altLang="en-US" sz="1100" dirty="0" smtClean="0"/>
              <a:t>개 시군 </a:t>
            </a:r>
            <a:r>
              <a:rPr lang="ko-KR" altLang="en-US" sz="1100" dirty="0"/>
              <a:t>보조 검토 중</a:t>
            </a:r>
          </a:p>
          <a:p>
            <a:endParaRPr lang="en-US" altLang="ko-KR" sz="1100" dirty="0"/>
          </a:p>
          <a:p>
            <a:pPr>
              <a:buFontTx/>
              <a:buNone/>
            </a:pPr>
            <a:endParaRPr lang="ko-KR" altLang="en-US" sz="1100" dirty="0"/>
          </a:p>
        </p:txBody>
      </p:sp>
      <p:sp>
        <p:nvSpPr>
          <p:cNvPr id="19465" name="Rectangle 52"/>
          <p:cNvSpPr>
            <a:spLocks noChangeArrowheads="1"/>
          </p:cNvSpPr>
          <p:nvPr/>
        </p:nvSpPr>
        <p:spPr bwMode="auto">
          <a:xfrm>
            <a:off x="772752" y="1285198"/>
            <a:ext cx="3455987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400">
                <a:solidFill>
                  <a:srgbClr val="000000"/>
                </a:solidFill>
                <a:latin typeface="HCI Poppy"/>
              </a:rPr>
              <a:t>&lt;</a:t>
            </a:r>
            <a:r>
              <a:rPr lang="ko-KR" altLang="en-US" sz="1400" b="1">
                <a:solidFill>
                  <a:srgbClr val="000000"/>
                </a:solidFill>
              </a:rPr>
              <a:t>전기차 구매 인센티브  </a:t>
            </a:r>
            <a:r>
              <a:rPr lang="en-US" altLang="ko-KR" sz="1200">
                <a:solidFill>
                  <a:srgbClr val="000000"/>
                </a:solidFill>
                <a:latin typeface="HCI Poppy"/>
              </a:rPr>
              <a:t>(</a:t>
            </a:r>
            <a:r>
              <a:rPr lang="ko-KR" altLang="en-US" sz="1200">
                <a:solidFill>
                  <a:srgbClr val="000000"/>
                </a:solidFill>
              </a:rPr>
              <a:t>단위</a:t>
            </a:r>
            <a:r>
              <a:rPr lang="en-US" altLang="ko-KR" sz="1200">
                <a:solidFill>
                  <a:srgbClr val="000000"/>
                </a:solidFill>
                <a:latin typeface="HCI Poppy"/>
              </a:rPr>
              <a:t>:</a:t>
            </a:r>
            <a:r>
              <a:rPr lang="ko-KR" altLang="en-US" sz="1200">
                <a:solidFill>
                  <a:srgbClr val="000000"/>
                </a:solidFill>
              </a:rPr>
              <a:t>만원</a:t>
            </a:r>
            <a:r>
              <a:rPr lang="en-US" altLang="ko-KR" sz="1200">
                <a:solidFill>
                  <a:srgbClr val="000000"/>
                </a:solidFill>
                <a:latin typeface="HCI Poppy"/>
              </a:rPr>
              <a:t>)</a:t>
            </a:r>
            <a:r>
              <a:rPr lang="en-US" altLang="ko-KR" sz="1400">
                <a:solidFill>
                  <a:srgbClr val="000000"/>
                </a:solidFill>
                <a:latin typeface="HCI Poppy"/>
              </a:rPr>
              <a:t>&gt;</a:t>
            </a:r>
            <a:endParaRPr lang="en-US" altLang="ko-KR"/>
          </a:p>
        </p:txBody>
      </p:sp>
      <p:pic>
        <p:nvPicPr>
          <p:cNvPr id="19466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68" y="1176318"/>
            <a:ext cx="37909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229123"/>
              </p:ext>
            </p:extLst>
          </p:nvPr>
        </p:nvGraphicFramePr>
        <p:xfrm>
          <a:off x="172677" y="1704298"/>
          <a:ext cx="4408489" cy="1708150"/>
        </p:xfrm>
        <a:graphic>
          <a:graphicData uri="http://schemas.openxmlformats.org/drawingml/2006/table">
            <a:tbl>
              <a:tblPr/>
              <a:tblGrid>
                <a:gridCol w="805362"/>
                <a:gridCol w="766623"/>
                <a:gridCol w="927800"/>
                <a:gridCol w="566099"/>
                <a:gridCol w="652645"/>
                <a:gridCol w="689960"/>
              </a:tblGrid>
              <a:tr h="6211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현  대 </a:t>
                      </a:r>
                      <a:endParaRPr lang="en-US" altLang="ko-KR" sz="1200" kern="0" spc="-7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7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IONIQ</a:t>
                      </a:r>
                      <a:endParaRPr lang="en-US" sz="1200" kern="0" spc="-7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7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최종가격</a:t>
                      </a:r>
                    </a:p>
                  </a:txBody>
                  <a:tcPr marL="64758" marR="6475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E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7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소비자가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kern="0" spc="-1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세금포함</a:t>
                      </a: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kern="0" spc="-1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9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정        부</a:t>
                      </a:r>
                      <a:endParaRPr lang="en-US" altLang="ko-KR" sz="1200" kern="0" spc="-29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9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보조금</a:t>
                      </a:r>
                      <a:endParaRPr lang="ko-KR" altLang="en-US" sz="1200" kern="0" spc="-29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세제</a:t>
                      </a:r>
                      <a:endParaRPr lang="en-US" altLang="ko-KR" sz="1200" kern="0" spc="-15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5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감면</a:t>
                      </a:r>
                      <a:endParaRPr lang="ko-KR" altLang="en-US" sz="1200" kern="0" spc="-1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70" dirty="0" smtClean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시        군</a:t>
                      </a:r>
                      <a:endParaRPr lang="en-US" altLang="ko-KR" sz="1200" b="1" kern="0" spc="-270" dirty="0" smtClean="0">
                        <a:solidFill>
                          <a:srgbClr val="0000FF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70" dirty="0" smtClean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보 조 금</a:t>
                      </a:r>
                      <a:endParaRPr lang="ko-KR" altLang="en-US" sz="1200" b="1" kern="0" spc="-270" dirty="0">
                        <a:solidFill>
                          <a:srgbClr val="0000FF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</a:tr>
              <a:tr h="295953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-3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2,100</a:t>
                      </a:r>
                    </a:p>
                  </a:txBody>
                  <a:tcPr marL="64758" marR="6475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E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4,400</a:t>
                      </a:r>
                    </a:p>
                  </a:txBody>
                  <a:tcPr marL="64758" marR="64758" marT="17905" marB="1790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1,400</a:t>
                      </a: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400</a:t>
                      </a: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30" baseline="300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500*</a:t>
                      </a:r>
                    </a:p>
                  </a:txBody>
                  <a:tcPr marL="64758" marR="64758" marT="17905" marB="179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</a:tr>
              <a:tr h="7910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주행거리 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191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㎞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충전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시간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급속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25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</a:t>
                      </a:r>
                      <a:r>
                        <a:rPr lang="en-US" altLang="ko-KR" sz="1000" kern="0" spc="-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kern="0" spc="-1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보증기간 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년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(20</a:t>
                      </a:r>
                      <a:r>
                        <a:rPr lang="ko-KR" altLang="en-US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만㎞</a:t>
                      </a:r>
                      <a:r>
                        <a:rPr lang="en-US" altLang="ko-KR" sz="1000" kern="0" spc="-3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altLang="en-US" sz="1000" kern="0" spc="-3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취등록세</a:t>
                      </a:r>
                      <a:r>
                        <a:rPr lang="ko-KR" altLang="en-US" sz="1000" b="1" kern="0" spc="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140</a:t>
                      </a:r>
                      <a:endParaRPr lang="ko-KR" altLang="en-US" sz="1000" b="1" kern="0" spc="0" dirty="0">
                        <a:solidFill>
                          <a:srgbClr val="0000FF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개소세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교육세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60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5" marB="1790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-12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58" marR="64758" marT="17902" marB="17902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9490" name="AutoShape 40"/>
          <p:cNvSpPr>
            <a:spLocks noChangeArrowheads="1"/>
          </p:cNvSpPr>
          <p:nvPr/>
        </p:nvSpPr>
        <p:spPr bwMode="auto">
          <a:xfrm>
            <a:off x="4820475" y="4229298"/>
            <a:ext cx="3917950" cy="1855787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400" b="1" dirty="0">
                <a:latin typeface="돋움" pitchFamily="50" charset="-127"/>
                <a:ea typeface="돋움" pitchFamily="50" charset="-127"/>
              </a:rPr>
              <a:t> </a:t>
            </a:r>
            <a:r>
              <a:rPr lang="ko-KR" altLang="en-US" sz="1400" b="1" dirty="0">
                <a:latin typeface="돋움" pitchFamily="50" charset="-127"/>
                <a:ea typeface="돋움" pitchFamily="50" charset="-127"/>
              </a:rPr>
              <a:t>경기도 </a:t>
            </a:r>
            <a:r>
              <a:rPr lang="en-US" altLang="ko-KR" sz="1400" b="1" dirty="0">
                <a:latin typeface="돋움" pitchFamily="50" charset="-127"/>
                <a:ea typeface="돋움" pitchFamily="50" charset="-127"/>
              </a:rPr>
              <a:t>: </a:t>
            </a:r>
            <a:r>
              <a:rPr lang="ko-KR" altLang="en-US" sz="1400" b="1" dirty="0">
                <a:latin typeface="돋움" pitchFamily="50" charset="-127"/>
                <a:ea typeface="돋움" pitchFamily="50" charset="-127"/>
              </a:rPr>
              <a:t>총 </a:t>
            </a:r>
            <a:r>
              <a:rPr lang="en-US" altLang="ko-KR" sz="1400" b="1" dirty="0" smtClean="0">
                <a:latin typeface="돋움" pitchFamily="50" charset="-127"/>
                <a:ea typeface="돋움" pitchFamily="50" charset="-127"/>
              </a:rPr>
              <a:t>550</a:t>
            </a:r>
            <a:r>
              <a:rPr lang="ko-KR" altLang="en-US" sz="1400" b="1" dirty="0" smtClean="0">
                <a:latin typeface="돋움" pitchFamily="50" charset="-127"/>
                <a:ea typeface="돋움" pitchFamily="50" charset="-127"/>
              </a:rPr>
              <a:t>대 </a:t>
            </a:r>
            <a:endParaRPr lang="en-US" altLang="ko-KR" sz="1400" b="1" dirty="0">
              <a:latin typeface="돋움" pitchFamily="50" charset="-127"/>
              <a:ea typeface="돋움" pitchFamily="50" charset="-127"/>
            </a:endParaRPr>
          </a:p>
          <a:p>
            <a:pPr>
              <a:buFontTx/>
              <a:buNone/>
            </a:pP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  </a:t>
            </a:r>
            <a:r>
              <a:rPr lang="ko-KR" altLang="en-US" sz="1400" u="sng" dirty="0">
                <a:latin typeface="돋움" pitchFamily="50" charset="-127"/>
                <a:ea typeface="돋움" pitchFamily="50" charset="-127"/>
              </a:rPr>
              <a:t>수원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(146), </a:t>
            </a:r>
            <a:r>
              <a:rPr lang="ko-KR" altLang="en-US" sz="1400" u="sng" dirty="0">
                <a:latin typeface="돋움" pitchFamily="50" charset="-127"/>
                <a:ea typeface="돋움" pitchFamily="50" charset="-127"/>
              </a:rPr>
              <a:t>성남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(124), </a:t>
            </a:r>
            <a:r>
              <a:rPr lang="ko-KR" altLang="en-US" sz="1400" u="sng" dirty="0">
                <a:latin typeface="돋움" pitchFamily="50" charset="-127"/>
                <a:ea typeface="돋움" pitchFamily="50" charset="-127"/>
              </a:rPr>
              <a:t>고양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(68), </a:t>
            </a:r>
            <a:r>
              <a:rPr lang="ko-KR" altLang="en-US" sz="1400" dirty="0">
                <a:latin typeface="돋움" pitchFamily="50" charset="-127"/>
                <a:ea typeface="돋움" pitchFamily="50" charset="-127"/>
              </a:rPr>
              <a:t>김포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(63), </a:t>
            </a:r>
          </a:p>
          <a:p>
            <a:pPr>
              <a:buFontTx/>
              <a:buNone/>
            </a:pP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  </a:t>
            </a:r>
            <a:r>
              <a:rPr lang="ko-KR" altLang="en-US" sz="1400" u="sng" dirty="0">
                <a:latin typeface="돋움" pitchFamily="50" charset="-127"/>
                <a:ea typeface="돋움" pitchFamily="50" charset="-127"/>
              </a:rPr>
              <a:t>안산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(45), </a:t>
            </a:r>
            <a:r>
              <a:rPr lang="ko-KR" altLang="en-US" sz="1400" u="sng" dirty="0">
                <a:latin typeface="돋움" pitchFamily="50" charset="-127"/>
                <a:ea typeface="돋움" pitchFamily="50" charset="-127"/>
              </a:rPr>
              <a:t>부천</a:t>
            </a: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(19)</a:t>
            </a:r>
            <a:r>
              <a:rPr lang="ko-KR" altLang="en-US" sz="1400" dirty="0">
                <a:latin typeface="돋움" pitchFamily="50" charset="-127"/>
                <a:ea typeface="돋움" pitchFamily="50" charset="-127"/>
              </a:rPr>
              <a:t> 등 </a:t>
            </a:r>
            <a:r>
              <a:rPr lang="en-US" altLang="ko-KR" sz="1400" b="1" dirty="0">
                <a:latin typeface="돋움" pitchFamily="50" charset="-127"/>
                <a:ea typeface="돋움" pitchFamily="50" charset="-127"/>
              </a:rPr>
              <a:t>6</a:t>
            </a:r>
            <a:r>
              <a:rPr lang="ko-KR" altLang="en-US" sz="1400" b="1" dirty="0">
                <a:latin typeface="돋움" pitchFamily="50" charset="-127"/>
                <a:ea typeface="돋움" pitchFamily="50" charset="-127"/>
              </a:rPr>
              <a:t>개 시</a:t>
            </a:r>
            <a:r>
              <a:rPr lang="en-US" altLang="ko-KR" sz="1400" b="1" dirty="0">
                <a:latin typeface="돋움" pitchFamily="50" charset="-127"/>
                <a:ea typeface="돋움" pitchFamily="50" charset="-127"/>
              </a:rPr>
              <a:t>‧</a:t>
            </a:r>
            <a:r>
              <a:rPr lang="ko-KR" altLang="en-US" sz="1400" b="1" dirty="0">
                <a:latin typeface="돋움" pitchFamily="50" charset="-127"/>
                <a:ea typeface="돋움" pitchFamily="50" charset="-127"/>
              </a:rPr>
              <a:t>군에 </a:t>
            </a:r>
            <a:r>
              <a:rPr lang="en-US" altLang="ko-KR" sz="1400" b="1" dirty="0">
                <a:latin typeface="돋움" pitchFamily="50" charset="-127"/>
                <a:ea typeface="돋움" pitchFamily="50" charset="-127"/>
              </a:rPr>
              <a:t>85% </a:t>
            </a:r>
            <a:r>
              <a:rPr lang="ko-KR" altLang="en-US" sz="1400" b="1" dirty="0">
                <a:latin typeface="돋움" pitchFamily="50" charset="-127"/>
                <a:ea typeface="돋움" pitchFamily="50" charset="-127"/>
              </a:rPr>
              <a:t>집중</a:t>
            </a:r>
            <a:endParaRPr lang="en-US" altLang="ko-KR" sz="1400" b="1" dirty="0">
              <a:latin typeface="돋움" pitchFamily="50" charset="-127"/>
              <a:ea typeface="돋움" pitchFamily="50" charset="-127"/>
            </a:endParaRPr>
          </a:p>
          <a:p>
            <a:pPr>
              <a:buFontTx/>
              <a:buNone/>
            </a:pPr>
            <a:r>
              <a:rPr lang="en-US" altLang="ko-KR" sz="1400" dirty="0">
                <a:latin typeface="돋움" pitchFamily="50" charset="-127"/>
                <a:ea typeface="돋움" pitchFamily="50" charset="-127"/>
              </a:rPr>
              <a:t>  </a:t>
            </a:r>
            <a:r>
              <a:rPr lang="ko-KR" altLang="en-US" sz="1400" dirty="0">
                <a:latin typeface="돋움" pitchFamily="50" charset="-127"/>
                <a:ea typeface="돋움" pitchFamily="50" charset="-127"/>
              </a:rPr>
              <a:t>나머지는 </a:t>
            </a:r>
            <a:r>
              <a:rPr lang="ko-KR" altLang="en-US" sz="1400" dirty="0" smtClean="0">
                <a:latin typeface="돋움" pitchFamily="50" charset="-127"/>
                <a:ea typeface="돋움" pitchFamily="50" charset="-127"/>
              </a:rPr>
              <a:t>관용차 </a:t>
            </a:r>
            <a:endParaRPr lang="en-US" altLang="ko-KR" sz="1400" dirty="0" smtClean="0">
              <a:latin typeface="돋움" pitchFamily="50" charset="-127"/>
              <a:ea typeface="돋움" pitchFamily="50" charset="-127"/>
            </a:endParaRPr>
          </a:p>
          <a:p>
            <a:pPr>
              <a:buFontTx/>
              <a:buNone/>
            </a:pPr>
            <a:endParaRPr lang="en-US" altLang="ko-KR" sz="1400" dirty="0" smtClean="0">
              <a:latin typeface="돋움" pitchFamily="50" charset="-127"/>
              <a:ea typeface="돋움" pitchFamily="50" charset="-127"/>
            </a:endParaRPr>
          </a:p>
          <a:p>
            <a:pPr algn="ctr">
              <a:buFontTx/>
              <a:buNone/>
            </a:pPr>
            <a:r>
              <a:rPr lang="ko-KR" altLang="en-US" sz="1400" b="1" dirty="0" smtClean="0"/>
              <a:t>☞ </a:t>
            </a:r>
            <a:r>
              <a:rPr lang="ko-KR" altLang="en-US" sz="1400" b="1" dirty="0"/>
              <a:t>타 시도</a:t>
            </a:r>
            <a:r>
              <a:rPr lang="en-US" altLang="ko-KR" sz="1400" b="1" dirty="0"/>
              <a:t>(16</a:t>
            </a:r>
            <a:r>
              <a:rPr lang="ko-KR" altLang="en-US" sz="1400" b="1" dirty="0"/>
              <a:t>년도 계획물량 포함</a:t>
            </a:r>
            <a:r>
              <a:rPr lang="en-US" altLang="ko-KR" sz="1400" b="1" dirty="0"/>
              <a:t>)</a:t>
            </a:r>
            <a:r>
              <a:rPr lang="en-US" altLang="ko-KR" sz="1200" b="1" dirty="0"/>
              <a:t> </a:t>
            </a:r>
          </a:p>
          <a:p>
            <a:pPr>
              <a:buFontTx/>
              <a:buNone/>
            </a:pPr>
            <a:r>
              <a:rPr lang="en-US" altLang="ko-KR" sz="1400" dirty="0"/>
              <a:t> </a:t>
            </a:r>
            <a:r>
              <a:rPr lang="ko-KR" altLang="en-US" sz="1400" b="1" dirty="0"/>
              <a:t>제주 </a:t>
            </a:r>
            <a:r>
              <a:rPr lang="en-US" altLang="ko-KR" sz="1400" b="1" dirty="0"/>
              <a:t>7,401</a:t>
            </a:r>
            <a:r>
              <a:rPr lang="ko-KR" altLang="en-US" sz="1400" b="1" dirty="0"/>
              <a:t>대</a:t>
            </a:r>
            <a:r>
              <a:rPr lang="en-US" altLang="ko-KR" sz="1400" dirty="0"/>
              <a:t>, </a:t>
            </a:r>
            <a:r>
              <a:rPr lang="ko-KR" altLang="en-US" sz="1400" dirty="0"/>
              <a:t>서울 </a:t>
            </a:r>
            <a:r>
              <a:rPr lang="en-US" altLang="ko-KR" sz="1400" dirty="0"/>
              <a:t>3,316, </a:t>
            </a:r>
            <a:r>
              <a:rPr lang="ko-KR" altLang="en-US" sz="1400" dirty="0"/>
              <a:t>경남 </a:t>
            </a:r>
            <a:r>
              <a:rPr lang="en-US" altLang="ko-KR" sz="1400" dirty="0"/>
              <a:t>664, </a:t>
            </a:r>
            <a:r>
              <a:rPr lang="ko-KR" altLang="en-US" sz="1400" dirty="0"/>
              <a:t>전남 </a:t>
            </a:r>
            <a:r>
              <a:rPr lang="en-US" altLang="ko-KR" sz="1400" dirty="0"/>
              <a:t>642</a:t>
            </a:r>
            <a:endParaRPr lang="en-US" altLang="ko-KR" sz="1400" dirty="0">
              <a:latin typeface="돋움" pitchFamily="50" charset="-127"/>
              <a:ea typeface="돋움" pitchFamily="50" charset="-127"/>
            </a:endParaRPr>
          </a:p>
          <a:p>
            <a:pPr>
              <a:buFontTx/>
              <a:buNone/>
            </a:pPr>
            <a:r>
              <a:rPr lang="en-US" altLang="ko-KR" sz="1200" dirty="0">
                <a:latin typeface="MD개성체" pitchFamily="18" charset="-127"/>
                <a:ea typeface="MD개성체" pitchFamily="18" charset="-127"/>
              </a:rPr>
              <a:t> </a:t>
            </a:r>
            <a:endParaRPr lang="ko-KR" altLang="en-US" sz="1200" dirty="0">
              <a:latin typeface="MD개성체" pitchFamily="18" charset="-127"/>
              <a:ea typeface="MD개성체" pitchFamily="18" charset="-127"/>
            </a:endParaRPr>
          </a:p>
        </p:txBody>
      </p:sp>
      <p:cxnSp>
        <p:nvCxnSpPr>
          <p:cNvPr id="3" name="직선 화살표 연결선 2"/>
          <p:cNvCxnSpPr/>
          <p:nvPr/>
        </p:nvCxnSpPr>
        <p:spPr bwMode="auto">
          <a:xfrm>
            <a:off x="2622189" y="3950610"/>
            <a:ext cx="215900" cy="0"/>
          </a:xfrm>
          <a:prstGeom prst="straightConnector1">
            <a:avLst/>
          </a:prstGeom>
          <a:solidFill>
            <a:srgbClr val="FFFFF3">
              <a:alpha val="39999"/>
            </a:srgbClr>
          </a:solidFill>
          <a:ln w="12700" cap="flat" cmpd="sng" algn="ctr">
            <a:solidFill>
              <a:schemeClr val="tx2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pic>
        <p:nvPicPr>
          <p:cNvPr id="19492" name="그림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5084960"/>
            <a:ext cx="22558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0484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3700" b="1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sz="3700" b="1" dirty="0" smtClean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Ⅳ</a:t>
            </a:r>
            <a:r>
              <a:rPr lang="en-US" altLang="ko-KR" sz="3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en-US" altLang="ko-KR" sz="36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36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대 추진전략</a:t>
            </a:r>
          </a:p>
        </p:txBody>
      </p:sp>
      <p:pic>
        <p:nvPicPr>
          <p:cNvPr id="20485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8575"/>
            <a:ext cx="144145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0" name="그룹 12"/>
          <p:cNvGrpSpPr>
            <a:grpSpLocks/>
          </p:cNvGrpSpPr>
          <p:nvPr/>
        </p:nvGrpSpPr>
        <p:grpSpPr bwMode="auto">
          <a:xfrm>
            <a:off x="120650" y="891781"/>
            <a:ext cx="8772525" cy="792325"/>
            <a:chOff x="114336" y="938768"/>
            <a:chExt cx="8812212" cy="1307646"/>
          </a:xfrm>
        </p:grpSpPr>
        <p:pic>
          <p:nvPicPr>
            <p:cNvPr id="20495" name="Picture 10" descr="1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9"/>
            <a:stretch>
              <a:fillRect/>
            </a:stretch>
          </p:blipFill>
          <p:spPr bwMode="auto">
            <a:xfrm>
              <a:off x="114336" y="938768"/>
              <a:ext cx="8812212" cy="1122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0496" name="Group 100"/>
            <p:cNvGrpSpPr>
              <a:grpSpLocks/>
            </p:cNvGrpSpPr>
            <p:nvPr/>
          </p:nvGrpSpPr>
          <p:grpSpPr bwMode="auto">
            <a:xfrm>
              <a:off x="198829" y="1004188"/>
              <a:ext cx="1361852" cy="1242226"/>
              <a:chOff x="385" y="782"/>
              <a:chExt cx="523" cy="1991"/>
            </a:xfrm>
          </p:grpSpPr>
          <p:pic>
            <p:nvPicPr>
              <p:cNvPr id="20498" name="Picture 26" descr="그림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2458"/>
              <a:stretch>
                <a:fillRect/>
              </a:stretch>
            </p:blipFill>
            <p:spPr bwMode="auto">
              <a:xfrm>
                <a:off x="385" y="782"/>
                <a:ext cx="523" cy="19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ectangle 27"/>
              <p:cNvSpPr>
                <a:spLocks noChangeArrowheads="1"/>
              </p:cNvSpPr>
              <p:nvPr/>
            </p:nvSpPr>
            <p:spPr bwMode="auto">
              <a:xfrm>
                <a:off x="401" y="1126"/>
                <a:ext cx="507" cy="105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171450" indent="-171450" algn="ctr" eaLnBrk="0" hangingPunct="0">
                  <a:buSzPct val="130000"/>
                  <a:tabLst>
                    <a:tab pos="374650" algn="l"/>
                  </a:tabLst>
                  <a:defRPr/>
                </a:pPr>
                <a:r>
                  <a:rPr lang="ko-KR" altLang="en-US" sz="2000" dirty="0">
                    <a:ln w="3175" cmpd="sng">
                      <a:solidFill>
                        <a:schemeClr val="tx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정책목표</a:t>
                </a:r>
              </a:p>
            </p:txBody>
          </p:sp>
        </p:grpSp>
        <p:sp>
          <p:nvSpPr>
            <p:cNvPr id="21" name="Rectangle 27"/>
            <p:cNvSpPr>
              <a:spLocks noChangeArrowheads="1"/>
            </p:cNvSpPr>
            <p:nvPr/>
          </p:nvSpPr>
          <p:spPr bwMode="auto">
            <a:xfrm>
              <a:off x="823970" y="1511955"/>
              <a:ext cx="184983" cy="58082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171450" indent="-171450" algn="ctr" eaLnBrk="0" hangingPunct="0">
                <a:buSzPct val="130000"/>
                <a:tabLst>
                  <a:tab pos="374650" algn="l"/>
                </a:tabLst>
                <a:defRPr/>
              </a:pPr>
              <a:endParaRPr lang="ko-KR" altLang="en-US" sz="2000" dirty="0">
                <a:ln w="317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0491" name="_x145383136" descr="EMB0000163c2db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071169"/>
            <a:ext cx="6985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_x145383936" descr="EMB0000163c2dc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63" y="1036244"/>
            <a:ext cx="6778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AutoShape 40"/>
          <p:cNvSpPr>
            <a:spLocks noChangeArrowheads="1"/>
          </p:cNvSpPr>
          <p:nvPr/>
        </p:nvSpPr>
        <p:spPr bwMode="auto">
          <a:xfrm>
            <a:off x="2497138" y="963219"/>
            <a:ext cx="2879725" cy="72072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만대</a:t>
            </a:r>
            <a:endParaRPr lang="en-US" altLang="ko-KR" sz="14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자동차 신차 등록의 약 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10%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상당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494" name="AutoShape 40"/>
          <p:cNvSpPr>
            <a:spLocks noChangeArrowheads="1"/>
          </p:cNvSpPr>
          <p:nvPr/>
        </p:nvSpPr>
        <p:spPr bwMode="auto">
          <a:xfrm>
            <a:off x="6242050" y="963219"/>
            <a:ext cx="2663825" cy="72072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560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개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급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) 1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만개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완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 도내 주유소의 약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배 상당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410" name="Picture 2" descr="C:\Users\Administrator\Desktop\1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844824"/>
            <a:ext cx="876300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0484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3700" b="1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sz="3700" b="1" dirty="0" smtClean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Ⅳ</a:t>
            </a:r>
            <a:r>
              <a:rPr lang="en-US" altLang="ko-KR" sz="3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en-US" altLang="ko-KR" sz="36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36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대 추진전략</a:t>
            </a:r>
          </a:p>
        </p:txBody>
      </p:sp>
      <p:pic>
        <p:nvPicPr>
          <p:cNvPr id="20485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8575"/>
            <a:ext cx="144145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0" name="그룹 12"/>
          <p:cNvGrpSpPr>
            <a:grpSpLocks/>
          </p:cNvGrpSpPr>
          <p:nvPr/>
        </p:nvGrpSpPr>
        <p:grpSpPr bwMode="auto">
          <a:xfrm>
            <a:off x="120650" y="891781"/>
            <a:ext cx="8772525" cy="792325"/>
            <a:chOff x="114336" y="938768"/>
            <a:chExt cx="8812212" cy="1307646"/>
          </a:xfrm>
        </p:grpSpPr>
        <p:pic>
          <p:nvPicPr>
            <p:cNvPr id="20495" name="Picture 10" descr="1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9"/>
            <a:stretch>
              <a:fillRect/>
            </a:stretch>
          </p:blipFill>
          <p:spPr bwMode="auto">
            <a:xfrm>
              <a:off x="114336" y="938768"/>
              <a:ext cx="8812212" cy="1122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0496" name="Group 100"/>
            <p:cNvGrpSpPr>
              <a:grpSpLocks/>
            </p:cNvGrpSpPr>
            <p:nvPr/>
          </p:nvGrpSpPr>
          <p:grpSpPr bwMode="auto">
            <a:xfrm>
              <a:off x="198829" y="1004188"/>
              <a:ext cx="1361852" cy="1242226"/>
              <a:chOff x="385" y="782"/>
              <a:chExt cx="523" cy="1991"/>
            </a:xfrm>
          </p:grpSpPr>
          <p:pic>
            <p:nvPicPr>
              <p:cNvPr id="20498" name="Picture 26" descr="그림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2458"/>
              <a:stretch>
                <a:fillRect/>
              </a:stretch>
            </p:blipFill>
            <p:spPr bwMode="auto">
              <a:xfrm>
                <a:off x="385" y="782"/>
                <a:ext cx="523" cy="19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ectangle 27"/>
              <p:cNvSpPr>
                <a:spLocks noChangeArrowheads="1"/>
              </p:cNvSpPr>
              <p:nvPr/>
            </p:nvSpPr>
            <p:spPr bwMode="auto">
              <a:xfrm>
                <a:off x="401" y="1126"/>
                <a:ext cx="507" cy="105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171450" indent="-171450" algn="ctr" eaLnBrk="0" hangingPunct="0">
                  <a:buSzPct val="130000"/>
                  <a:tabLst>
                    <a:tab pos="374650" algn="l"/>
                  </a:tabLst>
                  <a:defRPr/>
                </a:pPr>
                <a:r>
                  <a:rPr lang="ko-KR" altLang="en-US" sz="2000" dirty="0">
                    <a:ln w="3175" cmpd="sng">
                      <a:solidFill>
                        <a:schemeClr val="tx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정책목표</a:t>
                </a:r>
              </a:p>
            </p:txBody>
          </p:sp>
        </p:grpSp>
        <p:sp>
          <p:nvSpPr>
            <p:cNvPr id="21" name="Rectangle 27"/>
            <p:cNvSpPr>
              <a:spLocks noChangeArrowheads="1"/>
            </p:cNvSpPr>
            <p:nvPr/>
          </p:nvSpPr>
          <p:spPr bwMode="auto">
            <a:xfrm>
              <a:off x="823970" y="1511955"/>
              <a:ext cx="184983" cy="58082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171450" indent="-171450" algn="ctr" eaLnBrk="0" hangingPunct="0">
                <a:buSzPct val="130000"/>
                <a:tabLst>
                  <a:tab pos="374650" algn="l"/>
                </a:tabLst>
                <a:defRPr/>
              </a:pPr>
              <a:endParaRPr lang="ko-KR" altLang="en-US" sz="2000" dirty="0">
                <a:ln w="3175" cmpd="sng">
                  <a:solidFill>
                    <a:schemeClr val="tx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0491" name="_x145383136" descr="EMB0000163c2db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071169"/>
            <a:ext cx="6985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_x145383936" descr="EMB0000163c2dc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63" y="1036244"/>
            <a:ext cx="6778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AutoShape 40"/>
          <p:cNvSpPr>
            <a:spLocks noChangeArrowheads="1"/>
          </p:cNvSpPr>
          <p:nvPr/>
        </p:nvSpPr>
        <p:spPr bwMode="auto">
          <a:xfrm>
            <a:off x="2497138" y="963219"/>
            <a:ext cx="2879725" cy="72072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14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만대</a:t>
            </a:r>
            <a:endParaRPr lang="en-US" altLang="ko-KR" sz="14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자동차 신차 등록의 약 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10%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상당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494" name="AutoShape 40"/>
          <p:cNvSpPr>
            <a:spLocks noChangeArrowheads="1"/>
          </p:cNvSpPr>
          <p:nvPr/>
        </p:nvSpPr>
        <p:spPr bwMode="auto">
          <a:xfrm>
            <a:off x="6242050" y="963219"/>
            <a:ext cx="2663825" cy="720725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560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개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급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) 1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만개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완</a:t>
            </a:r>
            <a:r>
              <a:rPr lang="en-US" altLang="ko-KR" sz="1400" dirty="0">
                <a:solidFill>
                  <a:srgbClr val="007E39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 도내 주유소의 약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20%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상당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" name="Picture 2" descr="C:\Users\Administrator\Desktop\2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18" y="1844825"/>
            <a:ext cx="875347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6696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Line 5"/>
          <p:cNvSpPr>
            <a:spLocks noChangeShapeType="1"/>
          </p:cNvSpPr>
          <p:nvPr/>
        </p:nvSpPr>
        <p:spPr bwMode="auto">
          <a:xfrm>
            <a:off x="0" y="836613"/>
            <a:ext cx="9144000" cy="0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0484" name="Rectangle 171"/>
          <p:cNvSpPr>
            <a:spLocks noChangeArrowheads="1"/>
          </p:cNvSpPr>
          <p:nvPr/>
        </p:nvSpPr>
        <p:spPr bwMode="auto">
          <a:xfrm>
            <a:off x="95250" y="155575"/>
            <a:ext cx="84963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ko-KR" sz="3700" b="1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sz="3700" b="1" dirty="0" smtClean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Ⅴ</a:t>
            </a:r>
            <a:r>
              <a:rPr lang="en-US" altLang="ko-KR" sz="3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36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일자리 창출 효과 분석</a:t>
            </a:r>
            <a:endParaRPr lang="en-US" altLang="ko-KR" sz="3600" b="1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0485" name="내용 개체 틀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8575"/>
            <a:ext cx="144145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AutoShape 40"/>
          <p:cNvSpPr>
            <a:spLocks noChangeArrowheads="1"/>
          </p:cNvSpPr>
          <p:nvPr/>
        </p:nvSpPr>
        <p:spPr bwMode="auto">
          <a:xfrm>
            <a:off x="398206" y="980728"/>
            <a:ext cx="8350258" cy="5613548"/>
          </a:xfrm>
          <a:prstGeom prst="roundRect">
            <a:avLst>
              <a:gd name="adj" fmla="val 4745"/>
            </a:avLst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4EDFE">
                  <a:alpha val="42998"/>
                </a:srgbClr>
              </a:gs>
            </a:gsLst>
            <a:lin ang="5400000" scaled="1"/>
          </a:gradFill>
          <a:ln w="19050" algn="ctr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t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○ 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년까지 총 투자예산 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: 7,629</a:t>
            </a:r>
            <a:r>
              <a:rPr lang="ko-KR" altLang="en-US" sz="18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endParaRPr lang="en-US" altLang="ko-KR" sz="18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국비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7,000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도비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629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○ 일자리 창출효과 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: 4,577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명 </a:t>
            </a:r>
            <a:endParaRPr lang="en-US" altLang="ko-KR" sz="18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산출근거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7,629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x 0.6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명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고용유발계수 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6.0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/10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16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※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전기자동차산업이 국내 경제에 미치는 영향 분석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경희대학교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2016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년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ko-KR" sz="16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☞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도내 관련 기업 현황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충전기 제작사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파워큐브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PNE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솔루션 등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개사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전기차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충전서비스 제공사업자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코디에스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등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개사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현대자동차 연구소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화성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용인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), 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기아자동차 생산공장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화성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광명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ko-KR" sz="1600" dirty="0"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72324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0"/>
            <a:ext cx="45085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180530" y="2060848"/>
            <a:ext cx="914399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bg1"/>
              </a:contourClr>
            </a:sp3d>
          </a:bodyPr>
          <a:lstStyle/>
          <a:p>
            <a:pPr marL="2667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6000" b="1" spc="-150" dirty="0">
                <a:ln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lang="ko-KR" altLang="en-US" sz="6000" b="1" spc="-150" dirty="0" err="1">
                <a:ln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lang="ko-KR" altLang="en-US" sz="6000" b="1" spc="-150" dirty="0">
                <a:ln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</a:p>
        </p:txBody>
      </p:sp>
      <p:sp>
        <p:nvSpPr>
          <p:cNvPr id="215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ko-KR" altLang="en-US" sz="320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3">
            <a:alpha val="39999"/>
          </a:srgbClr>
        </a:solidFill>
        <a:ln w="12700" cap="flat" cmpd="sng" algn="ctr">
          <a:solidFill>
            <a:srgbClr val="6699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ko-KR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3">
            <a:alpha val="39999"/>
          </a:srgbClr>
        </a:solidFill>
        <a:ln w="12700" cap="flat" cmpd="sng" algn="ctr">
          <a:solidFill>
            <a:srgbClr val="6699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ko-KR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5683</TotalTime>
  <Words>530</Words>
  <Application>Microsoft Office PowerPoint</Application>
  <PresentationFormat>화면 슬라이드 쇼(4:3)</PresentationFormat>
  <Paragraphs>174</Paragraphs>
  <Slides>9</Slides>
  <Notes>9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기본 디자인</vt:lpstr>
      <vt:lpstr>3_Office 테마</vt:lpstr>
      <vt:lpstr>Microsoft Excel 차트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..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616</cp:revision>
  <cp:lastPrinted>2016-12-02T02:18:04Z</cp:lastPrinted>
  <dcterms:created xsi:type="dcterms:W3CDTF">2011-03-17T04:33:33Z</dcterms:created>
  <dcterms:modified xsi:type="dcterms:W3CDTF">2016-12-06T00:25:39Z</dcterms:modified>
</cp:coreProperties>
</file>